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4a" ContentType="audio/mp4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51" r:id="rId1"/>
  </p:sldMasterIdLst>
  <p:notesMasterIdLst>
    <p:notesMasterId r:id="rId51"/>
  </p:notesMasterIdLst>
  <p:sldIdLst>
    <p:sldId id="256" r:id="rId2"/>
    <p:sldId id="257" r:id="rId3"/>
    <p:sldId id="265" r:id="rId4"/>
    <p:sldId id="269" r:id="rId5"/>
    <p:sldId id="283" r:id="rId6"/>
    <p:sldId id="270" r:id="rId7"/>
    <p:sldId id="259" r:id="rId8"/>
    <p:sldId id="287" r:id="rId9"/>
    <p:sldId id="258" r:id="rId10"/>
    <p:sldId id="260" r:id="rId11"/>
    <p:sldId id="286" r:id="rId12"/>
    <p:sldId id="261" r:id="rId13"/>
    <p:sldId id="292" r:id="rId14"/>
    <p:sldId id="289" r:id="rId15"/>
    <p:sldId id="290" r:id="rId16"/>
    <p:sldId id="291" r:id="rId17"/>
    <p:sldId id="279" r:id="rId18"/>
    <p:sldId id="293" r:id="rId19"/>
    <p:sldId id="271" r:id="rId20"/>
    <p:sldId id="294" r:id="rId21"/>
    <p:sldId id="301" r:id="rId22"/>
    <p:sldId id="300" r:id="rId23"/>
    <p:sldId id="295" r:id="rId24"/>
    <p:sldId id="320" r:id="rId25"/>
    <p:sldId id="303" r:id="rId26"/>
    <p:sldId id="319" r:id="rId27"/>
    <p:sldId id="262" r:id="rId28"/>
    <p:sldId id="263" r:id="rId29"/>
    <p:sldId id="297" r:id="rId30"/>
    <p:sldId id="317" r:id="rId31"/>
    <p:sldId id="318" r:id="rId32"/>
    <p:sldId id="296" r:id="rId33"/>
    <p:sldId id="305" r:id="rId34"/>
    <p:sldId id="307" r:id="rId35"/>
    <p:sldId id="309" r:id="rId36"/>
    <p:sldId id="308" r:id="rId37"/>
    <p:sldId id="315" r:id="rId38"/>
    <p:sldId id="314" r:id="rId39"/>
    <p:sldId id="316" r:id="rId40"/>
    <p:sldId id="306" r:id="rId41"/>
    <p:sldId id="304" r:id="rId42"/>
    <p:sldId id="313" r:id="rId43"/>
    <p:sldId id="311" r:id="rId44"/>
    <p:sldId id="312" r:id="rId45"/>
    <p:sldId id="298" r:id="rId46"/>
    <p:sldId id="276" r:id="rId47"/>
    <p:sldId id="288" r:id="rId48"/>
    <p:sldId id="285" r:id="rId49"/>
    <p:sldId id="278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+ Sumário" id="{1454B5F7-F229-734C-AC29-E756E0A69180}">
          <p14:sldIdLst>
            <p14:sldId id="256"/>
            <p14:sldId id="257"/>
          </p14:sldIdLst>
        </p14:section>
        <p14:section name="Problemática" id="{A9817C77-598B-7741-8180-FE48ACE241B9}">
          <p14:sldIdLst>
            <p14:sldId id="265"/>
            <p14:sldId id="269"/>
          </p14:sldIdLst>
        </p14:section>
        <p14:section name="Motivação" id="{50EAA3CD-66B8-2743-B8B0-33BF91E7A011}">
          <p14:sldIdLst>
            <p14:sldId id="283"/>
            <p14:sldId id="270"/>
          </p14:sldIdLst>
        </p14:section>
        <p14:section name="Fundamentação Teórica" id="{83965299-30A4-194B-BE22-60779286D964}">
          <p14:sldIdLst>
            <p14:sldId id="259"/>
            <p14:sldId id="287"/>
            <p14:sldId id="258"/>
            <p14:sldId id="260"/>
            <p14:sldId id="286"/>
            <p14:sldId id="261"/>
            <p14:sldId id="292"/>
            <p14:sldId id="289"/>
            <p14:sldId id="290"/>
            <p14:sldId id="291"/>
          </p14:sldIdLst>
        </p14:section>
        <p14:section name="Objetivo" id="{C81CC01D-3C40-9140-8044-2EC8B84AB96B}">
          <p14:sldIdLst>
            <p14:sldId id="279"/>
          </p14:sldIdLst>
        </p14:section>
        <p14:section name="Tecnologia e Ferramenta" id="{D2779DD2-54A1-8A47-8ED9-C1A616843A43}">
          <p14:sldIdLst>
            <p14:sldId id="293"/>
          </p14:sldIdLst>
        </p14:section>
        <p14:section name="Materiais e Métodos" id="{55F861EC-FF1C-BB43-B244-863C2524DF06}">
          <p14:sldIdLst>
            <p14:sldId id="271"/>
            <p14:sldId id="294"/>
            <p14:sldId id="301"/>
            <p14:sldId id="300"/>
            <p14:sldId id="295"/>
            <p14:sldId id="320"/>
            <p14:sldId id="303"/>
            <p14:sldId id="319"/>
          </p14:sldIdLst>
        </p14:section>
        <p14:section name="Apresentação do Jogo" id="{1A48B49D-0677-974A-AD01-D30EADF66B79}">
          <p14:sldIdLst>
            <p14:sldId id="262"/>
            <p14:sldId id="263"/>
          </p14:sldIdLst>
        </p14:section>
        <p14:section name="Game Design" id="{FEAD3F94-A2FB-F347-8393-6F65AB6C8629}">
          <p14:sldIdLst>
            <p14:sldId id="297"/>
            <p14:sldId id="317"/>
            <p14:sldId id="318"/>
            <p14:sldId id="296"/>
            <p14:sldId id="305"/>
            <p14:sldId id="307"/>
            <p14:sldId id="309"/>
            <p14:sldId id="308"/>
            <p14:sldId id="315"/>
            <p14:sldId id="314"/>
            <p14:sldId id="316"/>
            <p14:sldId id="306"/>
            <p14:sldId id="304"/>
            <p14:sldId id="313"/>
            <p14:sldId id="311"/>
            <p14:sldId id="312"/>
            <p14:sldId id="298"/>
            <p14:sldId id="276"/>
            <p14:sldId id="288"/>
          </p14:sldIdLst>
        </p14:section>
        <p14:section name="Conclusao" id="{C1FE5FA3-C553-CE40-8582-9B3D0D2B890A}">
          <p14:sldIdLst>
            <p14:sldId id="28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84A"/>
    <a:srgbClr val="622F28"/>
    <a:srgbClr val="F7DF6B"/>
    <a:srgbClr val="E88623"/>
    <a:srgbClr val="31473A"/>
    <a:srgbClr val="406C3E"/>
    <a:srgbClr val="FFC625"/>
    <a:srgbClr val="72462A"/>
    <a:srgbClr val="F7A23A"/>
    <a:srgbClr val="FC9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F5069-3FFC-4720-AD26-7A49462878B0}">
  <a:tblStyle styleId="{5F0F5069-3FFC-4720-AD26-7A49462878B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712"/>
  </p:normalViewPr>
  <p:slideViewPr>
    <p:cSldViewPr snapToGrid="0" snapToObjects="1">
      <p:cViewPr>
        <p:scale>
          <a:sx n="130" d="100"/>
          <a:sy n="13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7033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4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7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8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98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3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96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0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9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88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9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1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55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1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38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29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10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77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93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530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5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34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50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143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19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75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45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745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463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47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13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52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24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6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05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83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352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07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069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4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26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12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8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NondaThem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757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chemeClr val="bg2">
              <a:lumMod val="75000"/>
              <a:alpha val="861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300" b="1" dirty="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4311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622F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622F28"/>
                </a:solidFill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56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16" y="1985616"/>
            <a:ext cx="4291781" cy="1062383"/>
          </a:xfrm>
        </p:spPr>
        <p:txBody>
          <a:bodyPr/>
          <a:lstStyle>
            <a:lvl1pPr>
              <a:defRPr sz="2800">
                <a:solidFill>
                  <a:srgbClr val="406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84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7A23A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7A2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906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 userDrawn="1"/>
        </p:nvSpPr>
        <p:spPr>
          <a:xfrm>
            <a:off x="0" y="-5925"/>
            <a:ext cx="9144000" cy="51495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3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- Text righ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94225" y="693649"/>
            <a:ext cx="3692400" cy="768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C200"/>
              </a:buClr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buClr>
                <a:srgbClr val="FFC200"/>
              </a:buClr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6" name="Shape 36"/>
          <p:cNvCxnSpPr/>
          <p:nvPr/>
        </p:nvCxnSpPr>
        <p:spPr>
          <a:xfrm>
            <a:off x="5102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622F2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Shape 3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6276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rd - 2 columns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1473A">
              <a:alpha val="86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34705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34330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  <p:cxnSp>
        <p:nvCxnSpPr>
          <p:cNvPr id="64" name="Shape 64"/>
          <p:cNvCxnSpPr/>
          <p:nvPr/>
        </p:nvCxnSpPr>
        <p:spPr>
          <a:xfrm>
            <a:off x="545292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4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" name="Shape 68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1473A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F7DF6B"/>
                </a:solidFill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latin typeface="Open Sans"/>
                <a:ea typeface="Open Sans"/>
                <a:cs typeface="Open Sans"/>
                <a:sym typeface="Open Sans"/>
              </a:rPr>
              <a:pPr algn="r"/>
              <a:t>‹#›</a:t>
            </a:fld>
            <a:endParaRPr lang="en" sz="1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33750" y="766763"/>
            <a:ext cx="5456238" cy="3903662"/>
          </a:xfrm>
        </p:spPr>
        <p:txBody>
          <a:bodyPr/>
          <a:lstStyle>
            <a:lvl5pPr marL="3429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791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406C3E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F7DF6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" name="Shape 7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7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7DF6B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Clr>
                <a:srgbClr val="294667"/>
              </a:buClr>
              <a:buSzPct val="100000"/>
              <a:buNone/>
              <a:defRPr sz="1200" b="1">
                <a:solidFill>
                  <a:srgbClr val="3147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452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62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solidFill>
                  <a:srgbClr val="021028"/>
                </a:solidFill>
                <a:sym typeface="Open Sans"/>
              </a:rPr>
              <a:pPr algn="r"/>
              <a:t>‹#›</a:t>
            </a:fld>
            <a:endParaRPr lang="en" sz="1300" b="1" dirty="0">
              <a:solidFill>
                <a:srgbClr val="021028"/>
              </a:solidFill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13990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jpg"/><Relationship Id="rId6" Type="http://schemas.openxmlformats.org/officeDocument/2006/relationships/image" Target="../media/image3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0.jpeg"/><Relationship Id="rId6" Type="http://schemas.openxmlformats.org/officeDocument/2006/relationships/image" Target="../media/image3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3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7.xml"/><Relationship Id="rId5" Type="http://schemas.openxmlformats.org/officeDocument/2006/relationships/hyperlink" Target="http://www.slidescarnival.com/" TargetMode="External"/><Relationship Id="rId6" Type="http://schemas.openxmlformats.org/officeDocument/2006/relationships/image" Target="../media/image3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3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0.jpg"/><Relationship Id="rId6" Type="http://schemas.openxmlformats.org/officeDocument/2006/relationships/image" Target="../media/image3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png"/><Relationship Id="rId6" Type="http://schemas.openxmlformats.org/officeDocument/2006/relationships/image" Target="../media/image21.jpg"/><Relationship Id="rId7" Type="http://schemas.openxmlformats.org/officeDocument/2006/relationships/image" Target="../media/image3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.png"/><Relationship Id="rId6" Type="http://schemas.openxmlformats.org/officeDocument/2006/relationships/image" Target="../media/image22.emf"/><Relationship Id="rId7" Type="http://schemas.openxmlformats.org/officeDocument/2006/relationships/image" Target="../media/image3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.png"/><Relationship Id="rId6" Type="http://schemas.openxmlformats.org/officeDocument/2006/relationships/image" Target="../media/image22.emf"/><Relationship Id="rId7" Type="http://schemas.openxmlformats.org/officeDocument/2006/relationships/image" Target="../media/image3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.png"/><Relationship Id="rId6" Type="http://schemas.openxmlformats.org/officeDocument/2006/relationships/image" Target="../media/image23.gif"/><Relationship Id="rId7" Type="http://schemas.openxmlformats.org/officeDocument/2006/relationships/image" Target="../media/image3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4.emf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.png"/><Relationship Id="rId6" Type="http://schemas.openxmlformats.org/officeDocument/2006/relationships/image" Target="../media/image25.emf"/><Relationship Id="rId7" Type="http://schemas.openxmlformats.org/officeDocument/2006/relationships/image" Target="../media/image3.png"/><Relationship Id="rId1" Type="http://schemas.microsoft.com/office/2007/relationships/media" Target="../media/media23.m4a"/><Relationship Id="rId2" Type="http://schemas.openxmlformats.org/officeDocument/2006/relationships/audio" Target="../media/media23.m4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.png"/><Relationship Id="rId6" Type="http://schemas.openxmlformats.org/officeDocument/2006/relationships/image" Target="../media/image25.emf"/><Relationship Id="rId7" Type="http://schemas.openxmlformats.org/officeDocument/2006/relationships/image" Target="../media/image3.png"/><Relationship Id="rId1" Type="http://schemas.microsoft.com/office/2007/relationships/media" Target="../media/media24.m4a"/><Relationship Id="rId2" Type="http://schemas.openxmlformats.org/officeDocument/2006/relationships/audio" Target="../media/media24.m4a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27.xml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5.m4a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26.m4a"/><Relationship Id="rId2" Type="http://schemas.openxmlformats.org/officeDocument/2006/relationships/audio" Target="../media/media26.m4a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27.png"/><Relationship Id="rId6" Type="http://schemas.openxmlformats.org/officeDocument/2006/relationships/image" Target="../media/image3.png"/><Relationship Id="rId1" Type="http://schemas.microsoft.com/office/2007/relationships/media" Target="../media/media27.m4a"/><Relationship Id="rId2" Type="http://schemas.openxmlformats.org/officeDocument/2006/relationships/audio" Target="../media/media27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jpg"/><Relationship Id="rId6" Type="http://schemas.openxmlformats.org/officeDocument/2006/relationships/image" Target="../media/image3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.png"/><Relationship Id="rId1" Type="http://schemas.microsoft.com/office/2007/relationships/media" Target="../media/media28.m4a"/><Relationship Id="rId2" Type="http://schemas.openxmlformats.org/officeDocument/2006/relationships/audio" Target="../media/media28.m4a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31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9" Type="http://schemas.openxmlformats.org/officeDocument/2006/relationships/image" Target="../media/image37.jpg"/><Relationship Id="rId10" Type="http://schemas.openxmlformats.org/officeDocument/2006/relationships/image" Target="../media/image3.png"/><Relationship Id="rId1" Type="http://schemas.microsoft.com/office/2007/relationships/media" Target="../media/media29.m4a"/><Relationship Id="rId2" Type="http://schemas.openxmlformats.org/officeDocument/2006/relationships/audio" Target="../media/media29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31.png"/><Relationship Id="rId6" Type="http://schemas.openxmlformats.org/officeDocument/2006/relationships/image" Target="../media/image38.gif"/><Relationship Id="rId7" Type="http://schemas.openxmlformats.org/officeDocument/2006/relationships/image" Target="../media/image3.png"/><Relationship Id="rId1" Type="http://schemas.microsoft.com/office/2007/relationships/media" Target="../media/media30.m4a"/><Relationship Id="rId2" Type="http://schemas.openxmlformats.org/officeDocument/2006/relationships/audio" Target="../media/media30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3.xml"/><Relationship Id="rId5" Type="http://schemas.openxmlformats.org/officeDocument/2006/relationships/image" Target="../media/image31.png"/><Relationship Id="rId6" Type="http://schemas.openxmlformats.org/officeDocument/2006/relationships/image" Target="../media/image38.gif"/><Relationship Id="rId7" Type="http://schemas.openxmlformats.org/officeDocument/2006/relationships/image" Target="../media/image39.gif"/><Relationship Id="rId8" Type="http://schemas.openxmlformats.org/officeDocument/2006/relationships/image" Target="../media/image3.png"/><Relationship Id="rId1" Type="http://schemas.microsoft.com/office/2007/relationships/media" Target="../media/media31.m4a"/><Relationship Id="rId2" Type="http://schemas.openxmlformats.org/officeDocument/2006/relationships/audio" Target="../media/media31.m4a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3.png"/><Relationship Id="rId1" Type="http://schemas.microsoft.com/office/2007/relationships/media" Target="../media/media32.m4a"/><Relationship Id="rId2" Type="http://schemas.openxmlformats.org/officeDocument/2006/relationships/audio" Target="../media/media32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31.png"/><Relationship Id="rId6" Type="http://schemas.openxmlformats.org/officeDocument/2006/relationships/image" Target="../media/image40.gif"/><Relationship Id="rId7" Type="http://schemas.openxmlformats.org/officeDocument/2006/relationships/image" Target="../media/image41.gif"/><Relationship Id="rId8" Type="http://schemas.openxmlformats.org/officeDocument/2006/relationships/image" Target="../media/image42.gif"/><Relationship Id="rId9" Type="http://schemas.openxmlformats.org/officeDocument/2006/relationships/image" Target="../media/image43.gif"/><Relationship Id="rId10" Type="http://schemas.openxmlformats.org/officeDocument/2006/relationships/image" Target="../media/image4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3.png"/><Relationship Id="rId1" Type="http://schemas.microsoft.com/office/2007/relationships/media" Target="../media/media33.m4a"/><Relationship Id="rId2" Type="http://schemas.openxmlformats.org/officeDocument/2006/relationships/audio" Target="../media/media33.m4a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6.xml"/><Relationship Id="rId5" Type="http://schemas.openxmlformats.org/officeDocument/2006/relationships/image" Target="../media/image31.png"/><Relationship Id="rId6" Type="http://schemas.openxmlformats.org/officeDocument/2006/relationships/image" Target="../media/image48.gif"/><Relationship Id="rId7" Type="http://schemas.openxmlformats.org/officeDocument/2006/relationships/image" Target="../media/image49.gif"/><Relationship Id="rId8" Type="http://schemas.openxmlformats.org/officeDocument/2006/relationships/image" Target="../media/image3.png"/><Relationship Id="rId1" Type="http://schemas.microsoft.com/office/2007/relationships/media" Target="../media/media34.m4a"/><Relationship Id="rId2" Type="http://schemas.openxmlformats.org/officeDocument/2006/relationships/audio" Target="../media/media34.m4a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3.png"/><Relationship Id="rId1" Type="http://schemas.microsoft.com/office/2007/relationships/media" Target="../media/media35.m4a"/><Relationship Id="rId2" Type="http://schemas.openxmlformats.org/officeDocument/2006/relationships/audio" Target="../media/media35.m4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31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3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3.png"/><Relationship Id="rId1" Type="http://schemas.microsoft.com/office/2007/relationships/media" Target="../media/media36.m4a"/><Relationship Id="rId2" Type="http://schemas.openxmlformats.org/officeDocument/2006/relationships/audio" Target="../media/media36.m4a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9.xml"/><Relationship Id="rId5" Type="http://schemas.openxmlformats.org/officeDocument/2006/relationships/image" Target="../media/image31.png"/><Relationship Id="rId6" Type="http://schemas.openxmlformats.org/officeDocument/2006/relationships/image" Target="../media/image61.png"/><Relationship Id="rId7" Type="http://schemas.openxmlformats.org/officeDocument/2006/relationships/image" Target="../media/image3.png"/><Relationship Id="rId1" Type="http://schemas.microsoft.com/office/2007/relationships/media" Target="../media/media37.m4a"/><Relationship Id="rId2" Type="http://schemas.openxmlformats.org/officeDocument/2006/relationships/audio" Target="../media/media37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jpg"/><Relationship Id="rId6" Type="http://schemas.openxmlformats.org/officeDocument/2006/relationships/image" Target="../media/image3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0.xml"/><Relationship Id="rId5" Type="http://schemas.openxmlformats.org/officeDocument/2006/relationships/image" Target="../media/image31.png"/><Relationship Id="rId6" Type="http://schemas.openxmlformats.org/officeDocument/2006/relationships/image" Target="../media/image62.png"/><Relationship Id="rId7" Type="http://schemas.openxmlformats.org/officeDocument/2006/relationships/image" Target="../media/image3.png"/><Relationship Id="rId1" Type="http://schemas.microsoft.com/office/2007/relationships/media" Target="../media/media38.m4a"/><Relationship Id="rId2" Type="http://schemas.openxmlformats.org/officeDocument/2006/relationships/audio" Target="../media/media38.m4a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1.xml"/><Relationship Id="rId5" Type="http://schemas.openxmlformats.org/officeDocument/2006/relationships/image" Target="../media/image31.png"/><Relationship Id="rId6" Type="http://schemas.openxmlformats.org/officeDocument/2006/relationships/image" Target="../media/image63.png"/><Relationship Id="rId7" Type="http://schemas.openxmlformats.org/officeDocument/2006/relationships/image" Target="../media/image3.png"/><Relationship Id="rId1" Type="http://schemas.microsoft.com/office/2007/relationships/media" Target="../media/media39.m4a"/><Relationship Id="rId2" Type="http://schemas.openxmlformats.org/officeDocument/2006/relationships/audio" Target="../media/media39.m4a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31.png"/><Relationship Id="rId6" Type="http://schemas.openxmlformats.org/officeDocument/2006/relationships/image" Target="../media/image64.png"/><Relationship Id="rId7" Type="http://schemas.openxmlformats.org/officeDocument/2006/relationships/image" Target="../media/image3.png"/><Relationship Id="rId1" Type="http://schemas.microsoft.com/office/2007/relationships/media" Target="../media/media40.m4a"/><Relationship Id="rId2" Type="http://schemas.openxmlformats.org/officeDocument/2006/relationships/audio" Target="../media/media40.m4a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31.png"/><Relationship Id="rId6" Type="http://schemas.openxmlformats.org/officeDocument/2006/relationships/image" Target="../media/image65.png"/><Relationship Id="rId7" Type="http://schemas.openxmlformats.org/officeDocument/2006/relationships/image" Target="../media/image3.png"/><Relationship Id="rId1" Type="http://schemas.microsoft.com/office/2007/relationships/media" Target="../media/media41.m4a"/><Relationship Id="rId2" Type="http://schemas.openxmlformats.org/officeDocument/2006/relationships/audio" Target="../media/media41.m4a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31.png"/><Relationship Id="rId6" Type="http://schemas.openxmlformats.org/officeDocument/2006/relationships/image" Target="../media/image66.png"/><Relationship Id="rId7" Type="http://schemas.openxmlformats.org/officeDocument/2006/relationships/image" Target="../media/image3.png"/><Relationship Id="rId1" Type="http://schemas.microsoft.com/office/2007/relationships/media" Target="../media/media42.m4a"/><Relationship Id="rId2" Type="http://schemas.openxmlformats.org/officeDocument/2006/relationships/audio" Target="../media/media42.m4a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31.png"/><Relationship Id="rId6" Type="http://schemas.openxmlformats.org/officeDocument/2006/relationships/hyperlink" Target="https://www.youtube.com/watch?v=0RlXR92kc-w" TargetMode="External"/><Relationship Id="rId7" Type="http://schemas.openxmlformats.org/officeDocument/2006/relationships/image" Target="../media/image67.png"/><Relationship Id="rId8" Type="http://schemas.openxmlformats.org/officeDocument/2006/relationships/image" Target="../media/image3.png"/><Relationship Id="rId1" Type="http://schemas.microsoft.com/office/2007/relationships/media" Target="../media/media43.m4a"/><Relationship Id="rId2" Type="http://schemas.openxmlformats.org/officeDocument/2006/relationships/audio" Target="../media/media43.m4a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6.xm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3.png"/><Relationship Id="rId1" Type="http://schemas.microsoft.com/office/2007/relationships/media" Target="../media/media44.m4a"/><Relationship Id="rId2" Type="http://schemas.openxmlformats.org/officeDocument/2006/relationships/audio" Target="../media/media44.m4a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gif"/><Relationship Id="rId5" Type="http://schemas.openxmlformats.org/officeDocument/2006/relationships/image" Target="../media/image7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1" Type="http://schemas.microsoft.com/office/2007/relationships/media" Target="../media/media45.m4a"/><Relationship Id="rId2" Type="http://schemas.openxmlformats.org/officeDocument/2006/relationships/audio" Target="../media/media45.m4a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61.png"/><Relationship Id="rId6" Type="http://schemas.openxmlformats.org/officeDocument/2006/relationships/image" Target="../media/image3.png"/><Relationship Id="rId1" Type="http://schemas.microsoft.com/office/2007/relationships/media" Target="../media/media46.m4a"/><Relationship Id="rId2" Type="http://schemas.openxmlformats.org/officeDocument/2006/relationships/audio" Target="../media/media46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53016" y="1040392"/>
            <a:ext cx="4903800" cy="26221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200" dirty="0"/>
              <a:t>Nonda: </a:t>
            </a:r>
            <a:r>
              <a:rPr lang="pt-BR" sz="3200" i="1" dirty="0"/>
              <a:t>Serious Game </a:t>
            </a:r>
            <a:r>
              <a:rPr lang="pt-BR" sz="3200" dirty="0"/>
              <a:t>na Educação de Resíduos Sólidos Urbanos através da Vermitecnologia</a:t>
            </a:r>
            <a:endParaRPr lang="e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46" y="2642540"/>
            <a:ext cx="1245470" cy="1245470"/>
          </a:xfrm>
          <a:prstGeom prst="rect">
            <a:avLst/>
          </a:prstGeom>
          <a:effectLst>
            <a:outerShdw blurRad="330200" dist="50800" dir="5400000" sx="56000" sy="56000" algn="ctr" rotWithShape="0">
              <a:srgbClr val="000000">
                <a:alpha val="1000"/>
              </a:srgbClr>
            </a:outerShdw>
            <a:reflection blurRad="101600" stA="3000" endPos="6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753016" y="230587"/>
            <a:ext cx="51090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UNIVERSIDADE TECNOLÓGICA FEDERAL DO PARANÁ CÂMPUS CORNÉLIO PROCÓPIO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DIRETORIA DE GRADUAÇÃO E EDUCAÇÃO PROFISSIONAL TECNOLOGIA EM 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ANÁLISE E DESENVOLVIMENTO DE SISTEMAS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3016" y="3708178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Trabalho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Conclusão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Curso</a:t>
            </a:r>
            <a:endParaRPr lang="en-US" sz="16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3016" y="4208208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Aluno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Elias de Moraes Fernandes</a:t>
            </a:r>
          </a:p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Orientador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Prof. Dr. Paulo Augusto </a:t>
            </a:r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Nardi</a:t>
            </a:r>
            <a:endParaRPr lang="en-US" sz="12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3"/>
    </mc:Choice>
    <mc:Fallback>
      <p:transition spd="slow" advTm="2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618125" y="395300"/>
            <a:ext cx="5911200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10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1048861" y="1547658"/>
            <a:ext cx="7049728" cy="2605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solidFill>
                  <a:srgbClr val="FFFFFF"/>
                </a:solidFill>
              </a:rPr>
              <a:t>Processo bioxidativo que usa determinadas espécies de minhocas </a:t>
            </a:r>
            <a:r>
              <a:rPr lang="pt-BR" sz="1600" i="1" dirty="0">
                <a:solidFill>
                  <a:srgbClr val="FFFFFF"/>
                </a:solidFill>
              </a:rPr>
              <a:t>(californianas)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Interação para degradação da matéria orgânica</a:t>
            </a: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Húmus  </a:t>
            </a:r>
            <a:r>
              <a:rPr lang="pt-BR" sz="1600" dirty="0" smtClean="0">
                <a:solidFill>
                  <a:srgbClr val="FFFFFF"/>
                </a:solidFill>
              </a:rPr>
              <a:t>(vermicomposto)</a:t>
            </a:r>
            <a:endParaRPr lang="pt-BR" sz="1600" dirty="0">
              <a:solidFill>
                <a:srgbClr val="FFFFFF"/>
              </a:solidFill>
            </a:endParaRP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Alimentação</a:t>
            </a:r>
          </a:p>
          <a:p>
            <a:pPr marL="285750" lvl="8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Folhas mortas, gramíneas, resíduos orgânicos </a:t>
            </a:r>
            <a:endParaRPr lang="en" sz="1600" dirty="0"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65"/>
    </mc:Choice>
    <mc:Fallback>
      <p:transition spd="slow" advTm="4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38281" y="331637"/>
            <a:ext cx="3447138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11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993402" y="4292839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Revista Mundo Estranho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Jornalista</a:t>
            </a:r>
            <a:r>
              <a:rPr lang="x-none" sz="800" dirty="0" smtClean="0">
                <a:solidFill>
                  <a:srgbClr val="FFFFFF"/>
                </a:solidFill>
              </a:rPr>
              <a:t> Gabriela Portilho; </a:t>
            </a:r>
            <a:r>
              <a:rPr lang="x-none" sz="800" b="1" dirty="0" smtClean="0">
                <a:solidFill>
                  <a:srgbClr val="FFFFFF"/>
                </a:solidFill>
              </a:rPr>
              <a:t>Ilustração</a:t>
            </a:r>
            <a:r>
              <a:rPr lang="x-none" sz="800" dirty="0" smtClean="0">
                <a:solidFill>
                  <a:srgbClr val="FFFFFF"/>
                </a:solidFill>
              </a:rPr>
              <a:t> Davi Calil</a:t>
            </a:r>
            <a:endParaRPr lang="x-none" sz="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6143" r="2455" b="14816"/>
          <a:stretch/>
        </p:blipFill>
        <p:spPr>
          <a:xfrm>
            <a:off x="4296697" y="247921"/>
            <a:ext cx="4595310" cy="4379217"/>
          </a:xfrm>
          <a:prstGeom prst="rect">
            <a:avLst/>
          </a:prstGeom>
        </p:spPr>
      </p:pic>
      <p:sp>
        <p:nvSpPr>
          <p:cNvPr id="6" name="Shape 140"/>
          <p:cNvSpPr txBox="1">
            <a:spLocks/>
          </p:cNvSpPr>
          <p:nvPr/>
        </p:nvSpPr>
        <p:spPr>
          <a:xfrm>
            <a:off x="338281" y="1029726"/>
            <a:ext cx="3742106" cy="27163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buFont typeface="Open Sans"/>
              <a:buNone/>
            </a:pPr>
            <a:r>
              <a:rPr lang="x-none" sz="1600" dirty="0"/>
              <a:t>Benefícios</a:t>
            </a:r>
            <a:r>
              <a:rPr lang="x-none" sz="1600" dirty="0" smtClean="0"/>
              <a:t>:</a:t>
            </a:r>
            <a:endParaRPr lang="pt-BR" sz="1600" dirty="0"/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Tratamento e valorização controlada dos resíduos</a:t>
            </a:r>
            <a:r>
              <a:rPr lang="pt-BR" sz="1400" b="0" dirty="0"/>
              <a:t> orgânicos</a:t>
            </a:r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Captação de Nutrientes pelas Plantas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 smtClean="0"/>
              <a:t>Porosidade </a:t>
            </a:r>
            <a:r>
              <a:rPr lang="x-none" sz="1400" b="0" dirty="0"/>
              <a:t>e aeração do solo</a:t>
            </a:r>
            <a:endParaRPr lang="pt-BR" sz="1400" b="0" dirty="0"/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Fertilidade e produtividade do solo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Diminui </a:t>
            </a:r>
            <a:r>
              <a:rPr lang="x-none" sz="1400" b="0" dirty="0" smtClean="0"/>
              <a:t>poluição</a:t>
            </a:r>
            <a:endParaRPr lang="pt-BR" sz="1400" b="0" dirty="0"/>
          </a:p>
          <a:p>
            <a:pPr algn="l">
              <a:lnSpc>
                <a:spcPct val="150000"/>
              </a:lnSpc>
              <a:buFont typeface="Open Sans"/>
              <a:buNone/>
            </a:pPr>
            <a:endParaRPr lang="en-US" sz="1400" b="0" dirty="0"/>
          </a:p>
          <a:p>
            <a:pPr algn="l">
              <a:buFont typeface="Open Sans"/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Shape 127"/>
          <p:cNvSpPr txBox="1">
            <a:spLocks/>
          </p:cNvSpPr>
          <p:nvPr/>
        </p:nvSpPr>
        <p:spPr>
          <a:xfrm>
            <a:off x="5014498" y="4558314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800" b="1" dirty="0" smtClean="0">
                <a:solidFill>
                  <a:srgbClr val="FFFFFF"/>
                </a:solidFill>
              </a:rPr>
              <a:t>Vermicomposteira (minhocário)</a:t>
            </a:r>
            <a:endParaRPr lang="x-none" sz="800" dirty="0">
              <a:solidFill>
                <a:srgbClr val="FFFFFF"/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89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05"/>
    </mc:Choice>
    <mc:Fallback>
      <p:transition spd="slow" advTm="10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i="1" dirty="0"/>
              <a:t>Serious Game</a:t>
            </a:r>
            <a:endParaRPr lang="en" sz="2400" i="1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994225" y="1907458"/>
            <a:ext cx="3692400" cy="1032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73100" lvl="3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Interatividade</a:t>
            </a:r>
          </a:p>
          <a:p>
            <a:pPr marL="673100" lvl="1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Plataforma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2" name="Shape 146"/>
          <p:cNvSpPr txBox="1">
            <a:spLocks/>
          </p:cNvSpPr>
          <p:nvPr/>
        </p:nvSpPr>
        <p:spPr>
          <a:xfrm>
            <a:off x="889256" y="3436342"/>
            <a:ext cx="3692400" cy="916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i="1" dirty="0"/>
              <a:t>“Desenvolvido com a intenção de ser mais do que entretenimento.”</a:t>
            </a:r>
            <a:endParaRPr lang="en" i="1" dirty="0"/>
          </a:p>
        </p:txBody>
      </p:sp>
      <p:sp>
        <p:nvSpPr>
          <p:cNvPr id="13" name="Shape 146"/>
          <p:cNvSpPr txBox="1">
            <a:spLocks/>
          </p:cNvSpPr>
          <p:nvPr/>
        </p:nvSpPr>
        <p:spPr>
          <a:xfrm>
            <a:off x="889256" y="4353262"/>
            <a:ext cx="3692400" cy="29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sz="1100" i="1" dirty="0">
                <a:solidFill>
                  <a:srgbClr val="3F584A"/>
                </a:solidFill>
              </a:rPr>
              <a:t>Klaus </a:t>
            </a:r>
            <a:r>
              <a:rPr lang="pt-BR" sz="1100" i="1" dirty="0" err="1">
                <a:solidFill>
                  <a:srgbClr val="3F584A"/>
                </a:solidFill>
              </a:rPr>
              <a:t>Bredl</a:t>
            </a:r>
            <a:r>
              <a:rPr lang="pt-BR" sz="1100" i="1" dirty="0">
                <a:solidFill>
                  <a:srgbClr val="3F584A"/>
                </a:solidFill>
              </a:rPr>
              <a:t> &amp; Wolfgang </a:t>
            </a:r>
            <a:r>
              <a:rPr lang="pt-BR" sz="1100" i="1" dirty="0" err="1">
                <a:solidFill>
                  <a:srgbClr val="3F584A"/>
                </a:solidFill>
              </a:rPr>
              <a:t>Bösche</a:t>
            </a:r>
            <a:r>
              <a:rPr lang="pt-BR" sz="1100" i="1" dirty="0">
                <a:solidFill>
                  <a:srgbClr val="3F584A"/>
                </a:solidFill>
              </a:rPr>
              <a:t>, 2013</a:t>
            </a:r>
            <a:endParaRPr lang="en" sz="1100" i="1" dirty="0">
              <a:solidFill>
                <a:srgbClr val="3F584A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4"/>
    </mc:Choice>
    <mc:Fallback>
      <p:transition spd="slow" advTm="32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7000"/>
            <a:lum/>
          </a:blip>
          <a:srcRect/>
          <a:stretch>
            <a:fillRect l="12000" t="-14000" r="-17000" b="-14000"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06" name="Shape 206"/>
          <p:cNvSpPr/>
          <p:nvPr/>
        </p:nvSpPr>
        <p:spPr>
          <a:xfrm>
            <a:off x="3331230" y="1640410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Simulação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465358" y="143826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Aprendizagem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510165" y="1640410"/>
            <a:ext cx="3289708" cy="3289709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5522929" y="2576052"/>
            <a:ext cx="1090385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Serious </a:t>
            </a:r>
          </a:p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Game</a:t>
            </a:r>
            <a:endParaRPr lang="en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Shape 205"/>
          <p:cNvSpPr txBox="1">
            <a:spLocks/>
          </p:cNvSpPr>
          <p:nvPr/>
        </p:nvSpPr>
        <p:spPr>
          <a:xfrm>
            <a:off x="5522929" y="3569109"/>
            <a:ext cx="1090385" cy="465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 de Simulação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 205"/>
          <p:cNvSpPr txBox="1">
            <a:spLocks/>
          </p:cNvSpPr>
          <p:nvPr/>
        </p:nvSpPr>
        <p:spPr>
          <a:xfrm>
            <a:off x="4486254" y="1919230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Exercícios de Treinamento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05"/>
          <p:cNvSpPr txBox="1">
            <a:spLocks/>
          </p:cNvSpPr>
          <p:nvPr/>
        </p:nvSpPr>
        <p:spPr>
          <a:xfrm>
            <a:off x="6254996" y="2001189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Edutainment</a:t>
            </a:r>
            <a:endParaRPr lang="pt-BR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205"/>
          <p:cNvSpPr txBox="1">
            <a:spLocks/>
          </p:cNvSpPr>
          <p:nvPr/>
        </p:nvSpPr>
        <p:spPr>
          <a:xfrm>
            <a:off x="425720" y="2001189"/>
            <a:ext cx="2171743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/>
            <a:r>
              <a:rPr lang="pt-BR" sz="1200" b="0" dirty="0">
                <a:solidFill>
                  <a:srgbClr val="3F584A"/>
                </a:solidFill>
                <a:latin typeface="Open Sans"/>
                <a:ea typeface="Open Sans"/>
                <a:cs typeface="Open Sans"/>
                <a:sym typeface="Open Sans"/>
              </a:rPr>
              <a:t>“games </a:t>
            </a:r>
            <a:r>
              <a:rPr lang="pt-BR" sz="1200" b="0" dirty="0" err="1">
                <a:solidFill>
                  <a:srgbClr val="3F584A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pt-BR" sz="1200" b="0" dirty="0">
                <a:solidFill>
                  <a:srgbClr val="3F584A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pt-BR" sz="1200" b="0" dirty="0" err="1">
                <a:solidFill>
                  <a:srgbClr val="3F584A"/>
                </a:solidFill>
                <a:latin typeface="Open Sans"/>
                <a:ea typeface="Open Sans"/>
                <a:cs typeface="Open Sans"/>
                <a:sym typeface="Open Sans"/>
              </a:rPr>
              <a:t>purpose</a:t>
            </a:r>
            <a:r>
              <a:rPr lang="pt-BR" sz="1200" b="0" dirty="0">
                <a:solidFill>
                  <a:srgbClr val="3F584A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lang="en" sz="1200" b="0" dirty="0">
              <a:solidFill>
                <a:srgbClr val="3F584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54"/>
    </mc:Choice>
    <mc:Fallback>
      <p:transition spd="slow" advTm="3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Simuladores</a:t>
            </a: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 que possui elementos de jogos: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História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Objetivos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Feedback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Jogabilidade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Objetivo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Associar conceitos e fatos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Desenvolver estratégias / Tomadas de decisão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Gerar</a:t>
            </a:r>
            <a:r>
              <a:rPr lang="pt-BR" sz="1400" i="1" dirty="0">
                <a:latin typeface="Open Sans" charset="0"/>
                <a:ea typeface="Open Sans" charset="0"/>
                <a:cs typeface="Open Sans" charset="0"/>
              </a:rPr>
              <a:t> Feedback</a:t>
            </a:r>
            <a:endParaRPr lang="en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71110"/>
            <a:ext cx="2261466" cy="357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Surgiu na década de 70</a:t>
            </a:r>
            <a:endParaRPr lang="en" sz="1200" i="1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5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2"/>
    </mc:Choice>
    <mc:Fallback>
      <p:transition spd="slow" advTm="3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lang="en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514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Interatividade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 err="1"/>
              <a:t>Telepresença</a:t>
            </a:r>
            <a:r>
              <a:rPr lang="pt-BR" sz="1200" i="1" dirty="0"/>
              <a:t>: Interação e Interface</a:t>
            </a:r>
            <a:endParaRPr lang="en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31" y="536700"/>
            <a:ext cx="5961743" cy="4227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4219" y="1376516"/>
            <a:ext cx="3382297" cy="29201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4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76"/>
    </mc:Choice>
    <mc:Fallback>
      <p:transition spd="slow" advTm="5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1719850"/>
            <a:ext cx="5614782" cy="845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Sistema capaz de executar jogos (ou aplicativos) desenvolvidos especificamente para aquele ambiente. (</a:t>
            </a:r>
            <a:r>
              <a:rPr lang="pt-BR" sz="1200" i="1" dirty="0" err="1">
                <a:latin typeface="Open Sans" charset="0"/>
                <a:ea typeface="Open Sans" charset="0"/>
                <a:cs typeface="Open Sans" charset="0"/>
              </a:rPr>
              <a:t>Kanstensmidt</a:t>
            </a: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, 2010)</a:t>
            </a:r>
            <a:endParaRPr lang="en" sz="12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681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Plataforma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/>
              <a:t>Espaço de aprendizado mediado por desafio, prazer e entretenimento</a:t>
            </a:r>
          </a:p>
        </p:txBody>
      </p:sp>
      <p:sp>
        <p:nvSpPr>
          <p:cNvPr id="8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2467896"/>
            <a:ext cx="5614782" cy="22810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Importância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Processamento de ações executadas pelo jogador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Mudança de comportamento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Imersão do Jogo 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Narrativa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Mecânica</a:t>
            </a:r>
            <a:endParaRPr lang="en" sz="14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59"/>
    </mc:Choice>
    <mc:Fallback>
      <p:transition spd="slow" advTm="6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Objetivo</a:t>
            </a:r>
            <a:endParaRPr lang="en" sz="2400" dirty="0"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28" name="Shape 328"/>
          <p:cNvSpPr txBox="1">
            <a:spLocks noGrp="1"/>
          </p:cNvSpPr>
          <p:nvPr>
            <p:ph type="body" idx="4294967295"/>
          </p:nvPr>
        </p:nvSpPr>
        <p:spPr>
          <a:xfrm>
            <a:off x="3470787" y="1344613"/>
            <a:ext cx="5673213" cy="35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Conscientizar a importância do RSU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Criar metodologia diferenciada de ensino usando tecnologia móvel</a:t>
            </a:r>
            <a:endParaRPr lang="en" dirty="0">
              <a:solidFill>
                <a:schemeClr val="bg1"/>
              </a:solidFill>
              <a:hlinkClick r:id="rId5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Estimular e sensibilizar alunos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Desenvolver um jogo sério (material de apoio)</a:t>
            </a:r>
            <a:endParaRPr lang="pt-BR" u="sng" dirty="0">
              <a:solidFill>
                <a:srgbClr val="FFFFFF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Dispositivos </a:t>
            </a:r>
            <a:r>
              <a:rPr lang="pt-BR" dirty="0" err="1">
                <a:solidFill>
                  <a:srgbClr val="FFFFFF"/>
                </a:solidFill>
              </a:rPr>
              <a:t>Android</a:t>
            </a:r>
            <a:r>
              <a:rPr lang="pt-BR" dirty="0">
                <a:solidFill>
                  <a:srgbClr val="FFFFFF"/>
                </a:solidFill>
              </a:rPr>
              <a:t>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Processadores &gt; 1.0Ghz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20"/>
    </mc:Choice>
    <mc:Fallback>
      <p:transition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Tecnologias e Ferramentas</a:t>
            </a:r>
            <a:endParaRPr lang="en" sz="2400" dirty="0"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4294967295"/>
          </p:nvPr>
        </p:nvSpPr>
        <p:spPr>
          <a:xfrm>
            <a:off x="434704" y="1770879"/>
            <a:ext cx="2098945" cy="13668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Game Engine</a:t>
            </a:r>
            <a:endParaRPr lang="en" sz="14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body" idx="4294967295"/>
          </p:nvPr>
        </p:nvSpPr>
        <p:spPr>
          <a:xfrm>
            <a:off x="438698" y="3274689"/>
            <a:ext cx="2108151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Design</a:t>
            </a:r>
            <a:endParaRPr lang="en" sz="1400" b="1" dirty="0"/>
          </a:p>
        </p:txBody>
      </p:sp>
      <p:sp>
        <p:nvSpPr>
          <p:cNvPr id="272" name="Shape 272"/>
          <p:cNvSpPr/>
          <p:nvPr/>
        </p:nvSpPr>
        <p:spPr>
          <a:xfrm>
            <a:off x="7291770" y="2143425"/>
            <a:ext cx="856643" cy="8566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/>
          <a:stretch/>
        </p:blipFill>
        <p:spPr>
          <a:xfrm>
            <a:off x="466128" y="2170646"/>
            <a:ext cx="1848560" cy="675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5"/>
          <a:stretch/>
        </p:blipFill>
        <p:spPr>
          <a:xfrm>
            <a:off x="466128" y="3618316"/>
            <a:ext cx="1580687" cy="749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7" y="2143425"/>
            <a:ext cx="788733" cy="788733"/>
          </a:xfrm>
          <a:prstGeom prst="rect">
            <a:avLst/>
          </a:prstGeom>
        </p:spPr>
      </p:pic>
      <p:sp>
        <p:nvSpPr>
          <p:cNvPr id="14" name="Shape 268"/>
          <p:cNvSpPr txBox="1">
            <a:spLocks noGrp="1"/>
          </p:cNvSpPr>
          <p:nvPr>
            <p:ph type="body" idx="4294967295"/>
          </p:nvPr>
        </p:nvSpPr>
        <p:spPr>
          <a:xfrm>
            <a:off x="2971097" y="1770880"/>
            <a:ext cx="2849515" cy="1001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Linguagem de Programação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indent="985838" rtl="0">
              <a:spcBef>
                <a:spcPts val="0"/>
              </a:spcBef>
              <a:buNone/>
            </a:pPr>
            <a:r>
              <a:rPr lang="pt-BR" b="1" dirty="0"/>
              <a:t>C#</a:t>
            </a:r>
            <a:endParaRPr lang="en" b="1" dirty="0"/>
          </a:p>
        </p:txBody>
      </p:sp>
      <p:sp>
        <p:nvSpPr>
          <p:cNvPr id="15" name="Shape 270"/>
          <p:cNvSpPr txBox="1">
            <a:spLocks noGrp="1"/>
          </p:cNvSpPr>
          <p:nvPr>
            <p:ph type="body" idx="4294967295"/>
          </p:nvPr>
        </p:nvSpPr>
        <p:spPr>
          <a:xfrm>
            <a:off x="2971097" y="3275753"/>
            <a:ext cx="2776207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b="1" dirty="0"/>
              <a:t>Tarefas e Versionamento</a:t>
            </a:r>
            <a:endParaRPr lang="en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8" y="3618316"/>
            <a:ext cx="748448" cy="748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19" y="3780825"/>
            <a:ext cx="1620786" cy="42343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92"/>
    </mc:Choice>
    <mc:Fallback>
      <p:transition spd="slow" advTm="40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Materiais e Métodos</a:t>
            </a:r>
            <a:endParaRPr lang="en" sz="2400" dirty="0"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11" name="Shape 214"/>
          <p:cNvSpPr txBox="1">
            <a:spLocks/>
          </p:cNvSpPr>
          <p:nvPr/>
        </p:nvSpPr>
        <p:spPr>
          <a:xfrm>
            <a:off x="442404" y="1821949"/>
            <a:ext cx="2595763" cy="2681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800" dirty="0"/>
              <a:t>Processo de Software</a:t>
            </a:r>
            <a:r>
              <a:rPr lang="pt-BR" sz="1800"/>
              <a:t>: </a:t>
            </a:r>
          </a:p>
          <a:p>
            <a:r>
              <a:rPr lang="pt-BR" sz="1800" i="1" dirty="0"/>
              <a:t>Scrum Solo</a:t>
            </a:r>
          </a:p>
          <a:p>
            <a:endParaRPr lang="pt-BR" sz="1800" i="1" dirty="0"/>
          </a:p>
          <a:p>
            <a:r>
              <a:rPr lang="pt-BR" sz="1800" dirty="0"/>
              <a:t>Padrão de Projeto: </a:t>
            </a:r>
            <a:r>
              <a:rPr lang="pt-BR" sz="1800" i="1" dirty="0"/>
              <a:t>MVC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8"/>
    </mc:Choice>
    <mc:Fallback>
      <p:transition spd="slow" advTm="11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Sumário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  <a:latin typeface="Merriweather" charset="0"/>
                <a:ea typeface="Merriweather" charset="0"/>
                <a:cs typeface="Merriweather" charset="0"/>
              </a:rPr>
              <a:t>2</a:t>
            </a:fld>
            <a:endParaRPr lang="en" dirty="0">
              <a:solidFill>
                <a:schemeClr val="bg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3234813" y="1592826"/>
            <a:ext cx="4389438" cy="34412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PROBLEMÁTICA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MOTIVAÇÃO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FUNDAMENTAÇÃO TEÓRICA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OBJETIVOS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TECNOLOGIA E FERRAMENTAS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MATERIAIS E MÉTODOS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 smtClean="0">
                <a:solidFill>
                  <a:srgbClr val="31473A"/>
                </a:solidFill>
              </a:rPr>
              <a:t>APRESENTAÇÃO </a:t>
            </a:r>
            <a:r>
              <a:rPr lang="pt-BR" sz="1600" b="1" dirty="0">
                <a:solidFill>
                  <a:srgbClr val="31473A"/>
                </a:solidFill>
              </a:rPr>
              <a:t>DO JOGO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CONCLUSÃO</a:t>
            </a:r>
            <a:endParaRPr lang="en" sz="1600" b="1" dirty="0">
              <a:solidFill>
                <a:srgbClr val="31473A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7"/>
    </mc:Choice>
    <mc:Fallback>
      <p:transition spd="slow" advTm="17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Scrum Solo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xfrm>
            <a:off x="442405" y="1873712"/>
            <a:ext cx="2287043" cy="29243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Detalhes dos requisitos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Análise &amp;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Implementação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Teste &amp; Aprovação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Reavaliar / Priorizar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41" y="1248701"/>
            <a:ext cx="5102241" cy="3549385"/>
          </a:xfrm>
          <a:prstGeom prst="rect">
            <a:avLst/>
          </a:prstGeom>
        </p:spPr>
      </p:pic>
      <p:sp>
        <p:nvSpPr>
          <p:cNvPr id="13" name="Shape 187"/>
          <p:cNvSpPr txBox="1">
            <a:spLocks/>
          </p:cNvSpPr>
          <p:nvPr/>
        </p:nvSpPr>
        <p:spPr>
          <a:xfrm>
            <a:off x="3561884" y="4564493"/>
            <a:ext cx="5456238" cy="4671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42900" marR="0" lvl="4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+mj-lt"/>
              <a:buAutoNum type="arabicPeriod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https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://</a:t>
            </a: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engenhariasoftware.wordpress.com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/2016/04/17/scrum-solo-2/</a:t>
            </a:r>
            <a:endParaRPr lang="en" sz="1100" dirty="0">
              <a:solidFill>
                <a:srgbClr val="FFC000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55"/>
    </mc:Choice>
    <mc:Fallback>
      <p:transition spd="slow" advTm="29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sz="1600" i="1" dirty="0">
                <a:solidFill>
                  <a:srgbClr val="3F584A"/>
                </a:solidFill>
              </a:rPr>
              <a:t>Scrum Solo - </a:t>
            </a:r>
            <a:r>
              <a:rPr lang="x-none" sz="1600" dirty="0">
                <a:solidFill>
                  <a:srgbClr val="3F584A"/>
                </a:solidFill>
              </a:rPr>
              <a:t>Cronograma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150" y="569913"/>
            <a:ext cx="8050794" cy="257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1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6"/>
    </mc:Choice>
    <mc:Fallback>
      <p:transition spd="slow" advTm="20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600" i="1" dirty="0">
                <a:solidFill>
                  <a:srgbClr val="3F584A"/>
                </a:solidFill>
              </a:rPr>
              <a:t>Scrum Solo - </a:t>
            </a:r>
            <a:r>
              <a:rPr lang="pt-BR" sz="1600" dirty="0">
                <a:solidFill>
                  <a:srgbClr val="3F584A"/>
                </a:solidFill>
              </a:rPr>
              <a:t>Cronograma</a:t>
            </a:r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1563" y="449263"/>
            <a:ext cx="492125" cy="3974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3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7"/>
    </mc:Choice>
    <mc:Fallback>
      <p:transition spd="slow" advTm="20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MVC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943739"/>
            <a:ext cx="5071013" cy="35497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405" y="2027603"/>
            <a:ext cx="2497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Modelo de Negócio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Interface de Usuário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Lógica de Programação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83"/>
    </mc:Choice>
    <mc:Fallback>
      <p:transition spd="slow" advTm="3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7" name="Shape 186"/>
          <p:cNvSpPr txBox="1">
            <a:spLocks/>
          </p:cNvSpPr>
          <p:nvPr/>
        </p:nvSpPr>
        <p:spPr>
          <a:xfrm>
            <a:off x="378541" y="526218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03" y="0"/>
            <a:ext cx="6335797" cy="5155306"/>
          </a:xfrm>
          <a:prstGeom prst="rect">
            <a:avLst/>
          </a:prstGeom>
        </p:spPr>
      </p:pic>
      <p:sp>
        <p:nvSpPr>
          <p:cNvPr id="9" name="Shape 186"/>
          <p:cNvSpPr txBox="1">
            <a:spLocks/>
          </p:cNvSpPr>
          <p:nvPr/>
        </p:nvSpPr>
        <p:spPr>
          <a:xfrm>
            <a:off x="378542" y="993301"/>
            <a:ext cx="2429661" cy="1258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>
                <a:solidFill>
                  <a:srgbClr val="3F584A"/>
                </a:solidFill>
              </a:rPr>
              <a:t>Modelos: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Character</a:t>
            </a:r>
            <a:r>
              <a:rPr lang="pt-BR" b="0" dirty="0" smtClean="0">
                <a:solidFill>
                  <a:srgbClr val="3F584A"/>
                </a:solidFill>
              </a:rPr>
              <a:t> </a:t>
            </a:r>
            <a:r>
              <a:rPr lang="pt-BR" sz="1200" b="0" dirty="0" smtClean="0">
                <a:solidFill>
                  <a:srgbClr val="3F584A"/>
                </a:solidFill>
              </a:rPr>
              <a:t>(Interface)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Player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Enemy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Item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Quiz</a:t>
            </a:r>
          </a:p>
          <a:p>
            <a:endParaRPr lang="x-none" dirty="0">
              <a:solidFill>
                <a:srgbClr val="3F584A"/>
              </a:solidFill>
            </a:endParaRPr>
          </a:p>
        </p:txBody>
      </p:sp>
      <p:sp>
        <p:nvSpPr>
          <p:cNvPr id="10" name="Shape 186"/>
          <p:cNvSpPr txBox="1">
            <a:spLocks/>
          </p:cNvSpPr>
          <p:nvPr/>
        </p:nvSpPr>
        <p:spPr>
          <a:xfrm>
            <a:off x="378541" y="2803323"/>
            <a:ext cx="2059147" cy="1617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err="1" smtClean="0">
                <a:solidFill>
                  <a:srgbClr val="3F584A"/>
                </a:solidFill>
              </a:rPr>
              <a:t>Controller</a:t>
            </a:r>
            <a:r>
              <a:rPr lang="pt-BR" dirty="0" smtClean="0">
                <a:solidFill>
                  <a:srgbClr val="3F584A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LevelManager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GameManager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TouchController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ItemController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SpawnController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QuizController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endParaRPr lang="x-none" dirty="0">
              <a:solidFill>
                <a:srgbClr val="3F5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4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2"/>
    </mc:Choice>
    <mc:Fallback>
      <p:transition spd="slow" advTm="1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25</a:t>
            </a:fld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5254"/>
          <a:stretch/>
        </p:blipFill>
        <p:spPr>
          <a:xfrm>
            <a:off x="3539613" y="262782"/>
            <a:ext cx="5324168" cy="4476365"/>
          </a:xfrm>
          <a:prstGeom prst="rect">
            <a:avLst/>
          </a:prstGeom>
        </p:spPr>
      </p:pic>
      <p:sp>
        <p:nvSpPr>
          <p:cNvPr id="7" name="Shape 186"/>
          <p:cNvSpPr txBox="1">
            <a:spLocks/>
          </p:cNvSpPr>
          <p:nvPr/>
        </p:nvSpPr>
        <p:spPr>
          <a:xfrm>
            <a:off x="457200" y="500700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2"/>
    </mc:Choice>
    <mc:Fallback>
      <p:transition spd="slow" advTm="1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7" b="-63"/>
          <a:stretch/>
        </p:blipFill>
        <p:spPr>
          <a:xfrm>
            <a:off x="3549445" y="500700"/>
            <a:ext cx="5324168" cy="3850449"/>
          </a:xfrm>
          <a:prstGeom prst="rect">
            <a:avLst/>
          </a:prstGeom>
        </p:spPr>
      </p:pic>
      <p:sp>
        <p:nvSpPr>
          <p:cNvPr id="7" name="Shape 186"/>
          <p:cNvSpPr txBox="1">
            <a:spLocks/>
          </p:cNvSpPr>
          <p:nvPr/>
        </p:nvSpPr>
        <p:spPr>
          <a:xfrm>
            <a:off x="457200" y="500700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"/>
    </mc:Choice>
    <mc:Fallback>
      <p:transition spd="slow" advTm="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800" y="2649538"/>
            <a:ext cx="438467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/>
              <a:t>Apresentação do Jogo</a:t>
            </a:r>
            <a:endParaRPr lang="e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8" y="3810000"/>
            <a:ext cx="2915484" cy="69554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3"/>
    </mc:Choice>
    <mc:Fallback>
      <p:transition spd="slow" advTm="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Informações sobre o Jogo Nonda</a:t>
            </a:r>
            <a:endParaRPr lang="en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Gênero do Jogo</a:t>
            </a:r>
            <a:endParaRPr lang="en" b="1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301063" y="161487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Licença</a:t>
            </a: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28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8" y="2157744"/>
            <a:ext cx="1292257" cy="308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2676115"/>
            <a:ext cx="1244470" cy="805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824" y="2035341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Puzzle e Non-stop running</a:t>
            </a: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178"/>
          <p:cNvSpPr txBox="1">
            <a:spLocks/>
          </p:cNvSpPr>
          <p:nvPr/>
        </p:nvSpPr>
        <p:spPr>
          <a:xfrm>
            <a:off x="3467824" y="3666540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Logotipo</a:t>
            </a:r>
            <a:endParaRPr lang="x-non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6" y="4117178"/>
            <a:ext cx="2313545" cy="629865"/>
          </a:xfrm>
          <a:prstGeom prst="rect">
            <a:avLst/>
          </a:prstGeom>
        </p:spPr>
      </p:pic>
      <p:sp>
        <p:nvSpPr>
          <p:cNvPr id="14" name="Shape 178"/>
          <p:cNvSpPr txBox="1">
            <a:spLocks/>
          </p:cNvSpPr>
          <p:nvPr/>
        </p:nvSpPr>
        <p:spPr>
          <a:xfrm>
            <a:off x="6301062" y="3672649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Ícone do Aplicativo</a:t>
            </a:r>
            <a:endParaRPr lang="e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4018117"/>
            <a:ext cx="909483" cy="909483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  <p:sp>
        <p:nvSpPr>
          <p:cNvPr id="15" name="Shape 178"/>
          <p:cNvSpPr txBox="1">
            <a:spLocks/>
          </p:cNvSpPr>
          <p:nvPr/>
        </p:nvSpPr>
        <p:spPr>
          <a:xfrm>
            <a:off x="3467824" y="2454361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Público Alvo</a:t>
            </a:r>
            <a:endParaRPr lang="e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67824" y="2855163"/>
            <a:ext cx="2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Alunos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Escolas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Ensino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Fundamental (5º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9º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)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34"/>
    </mc:Choice>
    <mc:Fallback>
      <p:transition spd="slow" advTm="6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 Design</a:t>
            </a:r>
            <a:endParaRPr lang="en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154101" y="113102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29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8200" y="1658452"/>
            <a:ext cx="1782860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Arte</a:t>
            </a:r>
            <a:endParaRPr lang="en-US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Personagem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lvl="5" indent="496888">
              <a:lnSpc>
                <a:spcPct val="150000"/>
              </a:lnSpc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Controle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Predadores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Itens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Coletáveis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Level 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Design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Level Clear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Interface HUD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Storyboard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Gameplay</a:t>
            </a:r>
            <a:endParaRPr lang="en-US" i="1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8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1"/>
    </mc:Choice>
    <mc:Fallback>
      <p:transition spd="slow" advTm="15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255639" y="1881188"/>
            <a:ext cx="4497336" cy="13811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514350" rtl="0">
              <a:spcBef>
                <a:spcPts val="0"/>
              </a:spcBef>
              <a:buClr>
                <a:srgbClr val="31473A"/>
              </a:buClr>
              <a:buFont typeface="+mj-lt"/>
              <a:buAutoNum type="arabicPeriod"/>
            </a:pPr>
            <a:r>
              <a:rPr lang="pt-BR" sz="2400" dirty="0" smtClean="0">
                <a:solidFill>
                  <a:schemeClr val="tx1"/>
                </a:solidFill>
              </a:rPr>
              <a:t>Problemática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4" name="Shape 199"/>
          <p:cNvSpPr txBox="1">
            <a:spLocks/>
          </p:cNvSpPr>
          <p:nvPr/>
        </p:nvSpPr>
        <p:spPr>
          <a:xfrm>
            <a:off x="747252" y="2805113"/>
            <a:ext cx="449733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73A"/>
              </a:buClr>
              <a:buSzTx/>
              <a:buFont typeface="+mj-lt"/>
              <a:buNone/>
              <a:tabLst/>
              <a:defRPr/>
            </a:pPr>
            <a:r>
              <a:rPr lang="pt-BR" sz="1600" dirty="0" smtClean="0">
                <a:solidFill>
                  <a:schemeClr val="tx1"/>
                </a:solidFill>
              </a:rPr>
              <a:t>Resíduos </a:t>
            </a:r>
            <a:r>
              <a:rPr lang="pt-BR" sz="1600" smtClean="0">
                <a:solidFill>
                  <a:schemeClr val="tx1"/>
                </a:solidFill>
              </a:rPr>
              <a:t>Sólidos Urbanos</a:t>
            </a:r>
            <a:endParaRPr lang="en" sz="1600" dirty="0">
              <a:solidFill>
                <a:schemeClr val="tx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5"/>
    </mc:Choice>
    <mc:Fallback>
      <p:transition spd="slow" advTm="4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5056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smtClean="0"/>
              <a:t>Estil</a:t>
            </a:r>
            <a:r>
              <a:rPr lang="pt-BR" sz="1400" smtClean="0"/>
              <a:t>o próprio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 smtClean="0"/>
          </a:p>
          <a:p>
            <a:pPr lvl="0" rtl="0">
              <a:spcBef>
                <a:spcPts val="0"/>
              </a:spcBef>
              <a:buNone/>
            </a:pPr>
            <a:r>
              <a:rPr lang="pt-BR" sz="1400" dirty="0" smtClean="0"/>
              <a:t>Criação </a:t>
            </a:r>
            <a:r>
              <a:rPr lang="pt-BR" sz="1400" dirty="0"/>
              <a:t>de elementos gráficos para compor cartilha sobre vermicompostagem.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24108"/>
          <a:stretch/>
        </p:blipFill>
        <p:spPr>
          <a:xfrm>
            <a:off x="3319374" y="0"/>
            <a:ext cx="185878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79" y="0"/>
            <a:ext cx="3638389" cy="514350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4"/>
    </mc:Choice>
    <mc:Fallback>
      <p:transition spd="slow" advTm="1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Aplicação em Sala de Aula.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3485" y="-345948"/>
            <a:ext cx="2067068" cy="2758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80" y="10944"/>
            <a:ext cx="3569019" cy="2048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5"/>
          <a:stretch/>
        </p:blipFill>
        <p:spPr>
          <a:xfrm>
            <a:off x="5574980" y="2046740"/>
            <a:ext cx="3569020" cy="3096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7599" r="33957" b="-420"/>
          <a:stretch/>
        </p:blipFill>
        <p:spPr>
          <a:xfrm>
            <a:off x="3036437" y="2046741"/>
            <a:ext cx="2556995" cy="310993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9"/>
    </mc:Choice>
    <mc:Fallback>
      <p:transition spd="slow" advTm="1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Personagem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32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9" y="2921702"/>
            <a:ext cx="2368196" cy="1432717"/>
          </a:xfrm>
          <a:prstGeom prst="rect">
            <a:avLst/>
          </a:prstGeom>
        </p:spPr>
      </p:pic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266884" y="1947453"/>
            <a:ext cx="2971355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1 ano de idade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Anelídeo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Ambiente cativeiro: Minhocário</a:t>
            </a:r>
          </a:p>
        </p:txBody>
      </p:sp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666141" y="3638061"/>
            <a:ext cx="2146300" cy="84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400" dirty="0"/>
              <a:t>5 </a:t>
            </a:r>
            <a:r>
              <a:rPr lang="pt-BR" sz="1400" dirty="0" smtClean="0"/>
              <a:t>Vidas</a:t>
            </a:r>
            <a:endParaRPr lang="pt-BR" sz="1400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7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7"/>
    </mc:Choice>
    <mc:Fallback>
      <p:transition spd="slow" advTm="10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Controle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368485" y="195434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os lados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Esquerda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Direita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8485" y="3007360"/>
            <a:ext cx="2187474" cy="1323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39" y="2607279"/>
            <a:ext cx="2187474" cy="1723464"/>
          </a:xfrm>
          <a:prstGeom prst="rect">
            <a:avLst/>
          </a:prstGeom>
        </p:spPr>
      </p:pic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335739" y="1947454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cima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Pulo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Duplo Pulo</a:t>
            </a:r>
            <a:endParaRPr lang="en" sz="14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9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7"/>
    </mc:Choice>
    <mc:Fallback>
      <p:transition spd="slow" advTm="1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34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Pássaro</a:t>
            </a:r>
            <a:endParaRPr lang="pt-BR" sz="1400" dirty="0"/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-1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+150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8" y="2956516"/>
            <a:ext cx="1298359" cy="1107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9" y="1500990"/>
            <a:ext cx="1298359" cy="1216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1332941"/>
            <a:ext cx="1419886" cy="129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54" y="1521310"/>
            <a:ext cx="1249065" cy="107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61" y="1527187"/>
            <a:ext cx="1157459" cy="106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2955760"/>
            <a:ext cx="1225203" cy="1122028"/>
          </a:xfrm>
          <a:prstGeom prst="rect">
            <a:avLst/>
          </a:prstGeom>
        </p:spPr>
      </p:pic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38"/>
    </mc:Choice>
    <mc:Fallback>
      <p:transition spd="slow" advTm="37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Formiga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+300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36" y="2719396"/>
            <a:ext cx="1470744" cy="1239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71" y="2724694"/>
            <a:ext cx="1691640" cy="123444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8"/>
    </mc:Choice>
    <mc:Fallback>
      <p:transition spd="slow" advTm="1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+450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Morrendo</a:t>
            </a:r>
            <a:endParaRPr lang="pt-BR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3" y="3026350"/>
            <a:ext cx="2343687" cy="74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08" y="3026350"/>
            <a:ext cx="2333757" cy="744816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08"/>
    </mc:Choice>
    <mc:Fallback>
      <p:transition spd="slow" advTm="2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1374410"/>
            <a:ext cx="2245242" cy="2519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Alface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Agrião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Banana 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Borra de Café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Casca de Ovo – 1pt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Maçã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Pão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Pacote de Chá  (</a:t>
            </a:r>
            <a:r>
              <a:rPr lang="pt-BR" sz="1400" i="1" dirty="0"/>
              <a:t>Power </a:t>
            </a:r>
            <a:r>
              <a:rPr lang="pt-BR" sz="1400" i="1" dirty="0" err="1"/>
              <a:t>up</a:t>
            </a:r>
            <a:r>
              <a:rPr lang="pt-BR" sz="1400" dirty="0"/>
              <a:t>) – 12pts </a:t>
            </a:r>
            <a:r>
              <a:rPr lang="pt-BR" sz="1600" baseline="-25000" dirty="0"/>
              <a:t>*Restaura 100% vida</a:t>
            </a:r>
            <a:endParaRPr lang="pt-BR" sz="1400" baseline="-25000" dirty="0"/>
          </a:p>
          <a:p>
            <a:pPr marL="285750" indent="-285750">
              <a:spcBef>
                <a:spcPts val="0"/>
              </a:spcBef>
            </a:pPr>
            <a:endParaRPr lang="pt-BR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27" y="4492349"/>
            <a:ext cx="980546" cy="463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6" y="3479480"/>
            <a:ext cx="493008" cy="679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9" y="4460339"/>
            <a:ext cx="1016001" cy="527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10" y="2619566"/>
            <a:ext cx="1084463" cy="495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4" y="2572756"/>
            <a:ext cx="946839" cy="528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91" y="4396061"/>
            <a:ext cx="900430" cy="5514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92" y="3600816"/>
            <a:ext cx="989188" cy="437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5" y="1319888"/>
            <a:ext cx="980436" cy="890678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72"/>
    </mc:Choice>
    <mc:Fallback>
      <p:transition spd="slow" advTm="58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4" y="1374410"/>
            <a:ext cx="2566365" cy="18259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Ossos de Frango – -7pts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Espinhos –  -5pts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Queijo e derivados de leite –  -7pts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84" y="3294057"/>
            <a:ext cx="1295146" cy="532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0" y="3200400"/>
            <a:ext cx="1323351" cy="625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3" y="3249526"/>
            <a:ext cx="976133" cy="621176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49"/>
    </mc:Choice>
    <mc:Fallback>
      <p:transition spd="slow" advTm="1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Level</a:t>
            </a:r>
            <a:r>
              <a:rPr lang="pt-BR" i="1" dirty="0"/>
              <a:t> Design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947454"/>
            <a:ext cx="2290963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 smtClean="0"/>
              <a:t>Jogo Nonda possui 10 Fases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 smtClean="0"/>
              <a:t>Um </a:t>
            </a:r>
            <a:r>
              <a:rPr lang="pt-BR" sz="1400" dirty="0"/>
              <a:t>ambiente só (cativeiro)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3" y="642789"/>
            <a:ext cx="6100997" cy="3984103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3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4"/>
    </mc:Choice>
    <mc:Fallback>
      <p:transition spd="slow" advTm="26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4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 idx="4294967295"/>
          </p:nvPr>
        </p:nvSpPr>
        <p:spPr>
          <a:xfrm>
            <a:off x="383457" y="432619"/>
            <a:ext cx="8357343" cy="8796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rgbClr val="3F584A"/>
                </a:solidFill>
              </a:rPr>
              <a:t>+</a:t>
            </a:r>
            <a:r>
              <a:rPr lang="pt-BR" sz="3600" dirty="0" smtClean="0">
                <a:solidFill>
                  <a:srgbClr val="3F584A"/>
                </a:solidFill>
              </a:rPr>
              <a:t>78mi </a:t>
            </a:r>
            <a:r>
              <a:rPr lang="pt-BR" sz="2000" dirty="0">
                <a:solidFill>
                  <a:srgbClr val="3F584A"/>
                </a:solidFill>
              </a:rPr>
              <a:t>toneladas de Resíduos Sólidos Urbanos (RSU) em 2013.</a:t>
            </a:r>
            <a:endParaRPr lang="en" sz="2000" dirty="0">
              <a:solidFill>
                <a:srgbClr val="3F584A"/>
              </a:solidFill>
            </a:endParaRPr>
          </a:p>
        </p:txBody>
      </p:sp>
      <p:sp>
        <p:nvSpPr>
          <p:cNvPr id="6" name="Shape 236"/>
          <p:cNvSpPr txBox="1">
            <a:spLocks/>
          </p:cNvSpPr>
          <p:nvPr/>
        </p:nvSpPr>
        <p:spPr>
          <a:xfrm>
            <a:off x="5363498" y="4183623"/>
            <a:ext cx="3323303" cy="339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1200" dirty="0" smtClean="0"/>
              <a:t>ABRELPE </a:t>
            </a:r>
            <a:r>
              <a:rPr lang="pt-BR" sz="1200" dirty="0"/>
              <a:t>– 2014 </a:t>
            </a:r>
            <a:endParaRPr lang="en" sz="1200" dirty="0"/>
          </a:p>
        </p:txBody>
      </p:sp>
      <p:sp>
        <p:nvSpPr>
          <p:cNvPr id="5" name="Shape 235"/>
          <p:cNvSpPr txBox="1">
            <a:spLocks/>
          </p:cNvSpPr>
          <p:nvPr/>
        </p:nvSpPr>
        <p:spPr>
          <a:xfrm>
            <a:off x="383456" y="3218720"/>
            <a:ext cx="8357343" cy="105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800" dirty="0" smtClean="0">
                <a:solidFill>
                  <a:srgbClr val="3F584A"/>
                </a:solidFill>
              </a:rPr>
              <a:t>Região Nordeste </a:t>
            </a:r>
            <a:r>
              <a:rPr lang="pt-BR" sz="3200" dirty="0" smtClean="0">
                <a:solidFill>
                  <a:srgbClr val="3F584A"/>
                </a:solidFill>
              </a:rPr>
              <a:t>(57,2%) </a:t>
            </a:r>
            <a:r>
              <a:rPr lang="pt-BR" sz="1800" dirty="0" smtClean="0">
                <a:solidFill>
                  <a:srgbClr val="3F584A"/>
                </a:solidFill>
              </a:rPr>
              <a:t>e Região Centro-Oeste </a:t>
            </a:r>
            <a:r>
              <a:rPr lang="pt-BR" sz="3200" dirty="0" smtClean="0">
                <a:solidFill>
                  <a:srgbClr val="3F584A"/>
                </a:solidFill>
              </a:rPr>
              <a:t>(62,5%) </a:t>
            </a:r>
            <a:r>
              <a:rPr lang="pt-BR" sz="1800" dirty="0" smtClean="0">
                <a:solidFill>
                  <a:srgbClr val="3F584A"/>
                </a:solidFill>
              </a:rPr>
              <a:t>sem apoio da Coleta Seletiva.</a:t>
            </a:r>
            <a:endParaRPr lang="en" sz="1800" dirty="0">
              <a:solidFill>
                <a:srgbClr val="3F584A"/>
              </a:solidFill>
            </a:endParaRPr>
          </a:p>
        </p:txBody>
      </p:sp>
      <p:sp>
        <p:nvSpPr>
          <p:cNvPr id="7" name="Shape 236"/>
          <p:cNvSpPr txBox="1">
            <a:spLocks/>
          </p:cNvSpPr>
          <p:nvPr/>
        </p:nvSpPr>
        <p:spPr>
          <a:xfrm>
            <a:off x="2556390" y="4636245"/>
            <a:ext cx="6400723" cy="282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900" dirty="0" smtClean="0"/>
              <a:t>Associação Brasileira de Empresas de Limpeza P</a:t>
            </a:r>
            <a:r>
              <a:rPr lang="pt-BR" sz="900" dirty="0" smtClean="0"/>
              <a:t>ública e </a:t>
            </a:r>
            <a:r>
              <a:rPr lang="pt-BR" sz="900" smtClean="0"/>
              <a:t>Resíduos Especiais</a:t>
            </a:r>
            <a:endParaRPr lang="en" sz="900" dirty="0"/>
          </a:p>
        </p:txBody>
      </p:sp>
      <p:sp>
        <p:nvSpPr>
          <p:cNvPr id="8" name="Shape 235"/>
          <p:cNvSpPr txBox="1">
            <a:spLocks/>
          </p:cNvSpPr>
          <p:nvPr/>
        </p:nvSpPr>
        <p:spPr>
          <a:xfrm>
            <a:off x="383457" y="1612490"/>
            <a:ext cx="8357343" cy="1326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2000" dirty="0" smtClean="0">
                <a:solidFill>
                  <a:srgbClr val="3F584A"/>
                </a:solidFill>
              </a:rPr>
              <a:t>Produção de lixo mais que dobrou (</a:t>
            </a:r>
            <a:r>
              <a:rPr lang="pt-BR" sz="3600" dirty="0" smtClean="0">
                <a:solidFill>
                  <a:srgbClr val="3F584A"/>
                </a:solidFill>
              </a:rPr>
              <a:t>21%</a:t>
            </a:r>
            <a:r>
              <a:rPr lang="pt-BR" sz="2000" dirty="0" smtClean="0">
                <a:solidFill>
                  <a:srgbClr val="3F584A"/>
                </a:solidFill>
              </a:rPr>
              <a:t>)</a:t>
            </a:r>
            <a:r>
              <a:rPr lang="pt-BR" sz="3600" dirty="0" smtClean="0">
                <a:solidFill>
                  <a:srgbClr val="3F584A"/>
                </a:solidFill>
              </a:rPr>
              <a:t> </a:t>
            </a:r>
            <a:r>
              <a:rPr lang="pt-BR" sz="2000" dirty="0" smtClean="0">
                <a:solidFill>
                  <a:srgbClr val="3F584A"/>
                </a:solidFill>
              </a:rPr>
              <a:t>em relação a população </a:t>
            </a:r>
            <a:r>
              <a:rPr lang="pt-BR" sz="3600" dirty="0" smtClean="0">
                <a:solidFill>
                  <a:srgbClr val="3F584A"/>
                </a:solidFill>
              </a:rPr>
              <a:t>(9,65%)</a:t>
            </a:r>
            <a:endParaRPr lang="en" sz="3600" dirty="0">
              <a:solidFill>
                <a:srgbClr val="3F584A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4"/>
    </mc:Choice>
    <mc:Fallback>
      <p:transition spd="slow" advTm="47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Interface HUD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Vida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/>
              <a:t>Pontos</a:t>
            </a:r>
            <a:endParaRPr lang="e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/>
          <a:stretch/>
        </p:blipFill>
        <p:spPr>
          <a:xfrm>
            <a:off x="8371840" y="1283241"/>
            <a:ext cx="660400" cy="3196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63"/>
          <a:stretch/>
        </p:blipFill>
        <p:spPr>
          <a:xfrm>
            <a:off x="3078480" y="1283241"/>
            <a:ext cx="5953760" cy="436609"/>
          </a:xfrm>
          <a:prstGeom prst="rect">
            <a:avLst/>
          </a:prstGeom>
        </p:spPr>
      </p:pic>
      <p:sp>
        <p:nvSpPr>
          <p:cNvPr id="12" name="Shape 285"/>
          <p:cNvSpPr txBox="1">
            <a:spLocks noGrp="1"/>
          </p:cNvSpPr>
          <p:nvPr>
            <p:ph type="body" idx="4294967295"/>
          </p:nvPr>
        </p:nvSpPr>
        <p:spPr>
          <a:xfrm>
            <a:off x="3133313" y="1719850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 Restante</a:t>
            </a: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5273040" y="1680067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Vida Restante</a:t>
            </a:r>
            <a:endParaRPr lang="en" sz="1400" dirty="0"/>
          </a:p>
        </p:txBody>
      </p:sp>
      <p:sp>
        <p:nvSpPr>
          <p:cNvPr id="14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1680067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Pontos a ser </a:t>
            </a:r>
          </a:p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atingido</a:t>
            </a:r>
            <a:endParaRPr lang="en" sz="1400" dirty="0"/>
          </a:p>
        </p:txBody>
      </p:sp>
      <p:sp>
        <p:nvSpPr>
          <p:cNvPr id="15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2565083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Modal Informação</a:t>
            </a:r>
            <a:endParaRPr lang="en" sz="1400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0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3"/>
    </mc:Choice>
    <mc:Fallback>
      <p:transition spd="slow" advTm="19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4322"/>
          <a:stretch/>
        </p:blipFill>
        <p:spPr>
          <a:xfrm>
            <a:off x="2260600" y="0"/>
            <a:ext cx="6883400" cy="51435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06"/>
    </mc:Choice>
    <mc:Fallback>
      <p:transition spd="slow" advTm="8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Máquina de Estado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do Game UI </a:t>
            </a:r>
            <a:endParaRPr lang="e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/>
          <a:stretch/>
        </p:blipFill>
        <p:spPr>
          <a:xfrm>
            <a:off x="2933293" y="965200"/>
            <a:ext cx="6210707" cy="384302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0"/>
    </mc:Choice>
    <mc:Fallback>
      <p:transition spd="slow" advTm="2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10" y="915590"/>
            <a:ext cx="6112892" cy="3438502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2"/>
    </mc:Choice>
    <mc:Fallback>
      <p:transition spd="slow" advTm="1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0" y="915590"/>
            <a:ext cx="6112890" cy="3438501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0"/>
    </mc:Choice>
    <mc:Fallback>
      <p:transition spd="slow" advTm="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 rot="16200000">
            <a:off x="4675358" y="-202993"/>
            <a:ext cx="2823168" cy="566493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Gameplay</a:t>
            </a:r>
            <a:endParaRPr lang="en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45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Veja um trailer feito para o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I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Seminário de Redes de Aprendizagem e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Recuros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Abertos, realizado nos dias 20 e 21 de Outubro de 2016, Curitiba/PR.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754655" y="1237240"/>
            <a:ext cx="4534676" cy="2688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Place your screenshot here</a:t>
            </a: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99" y="1340125"/>
            <a:ext cx="4550832" cy="2559843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3651885" y="4143943"/>
            <a:ext cx="2146300" cy="9802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Celulares e Tablets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Androids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0"/>
    </mc:Choice>
    <mc:Fallback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27000" r="27000"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 rot="16200000">
            <a:off x="4172087" y="-94626"/>
            <a:ext cx="3955492" cy="559406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 rot="16200000">
            <a:off x="4328017" y="247321"/>
            <a:ext cx="3563432" cy="4764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Link para Download</a:t>
            </a:r>
            <a:endParaRPr lang="en" dirty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46</a:t>
            </a:fld>
            <a:endParaRPr lang="en" dirty="0"/>
          </a:p>
        </p:txBody>
      </p:sp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443505" y="1957286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Hospedado por: </a:t>
            </a:r>
            <a:r>
              <a:rPr lang="pt-BR" sz="1400" dirty="0" err="1"/>
              <a:t>nuvem.utfpr.edu.br</a:t>
            </a: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72" y="1024377"/>
            <a:ext cx="3374824" cy="3374824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4"/>
    </mc:Choice>
    <mc:Fallback>
      <p:transition spd="slow" advTm="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/>
              <a:t>Projetos Similares</a:t>
            </a:r>
            <a:endParaRPr lang="en" sz="1600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858963"/>
            <a:ext cx="2546601" cy="15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Projetos que tratam do tema vermicompostagem ou área de compostagem (coleta seletiva).</a:t>
            </a:r>
            <a:endParaRPr lang="en" sz="1400" dirty="0"/>
          </a:p>
        </p:txBody>
      </p:sp>
      <p:sp>
        <p:nvSpPr>
          <p:cNvPr id="286" name="Shape 286"/>
          <p:cNvSpPr/>
          <p:nvPr/>
        </p:nvSpPr>
        <p:spPr>
          <a:xfrm>
            <a:off x="3623187" y="1618247"/>
            <a:ext cx="1888500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www.calrecycle.ca.gov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Vermi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1032462"/>
            <a:ext cx="3456039" cy="5857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Adventures of </a:t>
            </a:r>
            <a:r>
              <a:rPr lang="en-US" sz="1400" b="1" dirty="0" err="1"/>
              <a:t>Vermi</a:t>
            </a:r>
            <a:r>
              <a:rPr lang="en-US" sz="1400" b="1" dirty="0"/>
              <a:t> the Worm (PC)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87" y="1045150"/>
            <a:ext cx="446800" cy="854177"/>
          </a:xfrm>
          <a:prstGeom prst="rect">
            <a:avLst/>
          </a:prstGeom>
        </p:spPr>
      </p:pic>
      <p:sp>
        <p:nvSpPr>
          <p:cNvPr id="9" name="Shape 286"/>
          <p:cNvSpPr/>
          <p:nvPr/>
        </p:nvSpPr>
        <p:spPr>
          <a:xfrm>
            <a:off x="3623186" y="2786461"/>
            <a:ext cx="3220065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pessoal.sercomtel.com.br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assis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/English/Miscellanea/Kids'%20Lyrics/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www.niehs.nih.gov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worms.htm</a:t>
            </a: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2101654"/>
            <a:ext cx="3692013" cy="6856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Worms Crawl In,</a:t>
            </a:r>
            <a:br>
              <a:rPr lang="en-US" sz="1400" b="1" dirty="0"/>
            </a:br>
            <a:r>
              <a:rPr lang="en-US" sz="1400" b="1" dirty="0"/>
              <a:t>The Worms Crawl 'About'! (</a:t>
            </a:r>
            <a:r>
              <a:rPr lang="en-US" sz="1400" b="1" dirty="0" err="1"/>
              <a:t>Música</a:t>
            </a:r>
            <a:r>
              <a:rPr lang="en-US" sz="1400" b="1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2191344"/>
            <a:ext cx="647700" cy="8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48</a:t>
            </a:fld>
            <a:endParaRPr lang="en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0" y="1881188"/>
            <a:ext cx="4752975" cy="13811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622F28"/>
                </a:solidFill>
              </a:rPr>
              <a:t>Conclusão</a:t>
            </a:r>
            <a:endParaRPr lang="en" sz="2400" dirty="0">
              <a:solidFill>
                <a:srgbClr val="622F28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47"/>
    </mc:Choice>
    <mc:Fallback>
      <p:transition spd="slow" advTm="5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49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0" y="1355725"/>
            <a:ext cx="6594475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Muito Obrigado</a:t>
            </a:r>
            <a:r>
              <a:rPr lang="en" sz="2400" dirty="0">
                <a:solidFill>
                  <a:srgbClr val="FFA800"/>
                </a:solidFill>
              </a:rPr>
              <a:t>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1963498" y="2239707"/>
            <a:ext cx="2340077" cy="926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Seção de Perguntas</a:t>
            </a:r>
            <a:endParaRPr lang="en" sz="1600" b="1" dirty="0"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"/>
    </mc:Choice>
    <mc:Fallback>
      <p:transition spd="slow" advTm="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39000" t="2000" r="-39000" b="-10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Motivação</a:t>
            </a:r>
            <a:endParaRPr lang="en" sz="2400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941931" y="2856695"/>
            <a:ext cx="2214600" cy="1164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>
                <a:solidFill>
                  <a:srgbClr val="622F28"/>
                </a:solidFill>
              </a:rPr>
              <a:t>PROBLEMÁTICA SOCIAL</a:t>
            </a:r>
            <a:endParaRPr lang="en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1200" dirty="0">
                <a:solidFill>
                  <a:srgbClr val="622F28"/>
                </a:solidFill>
              </a:rPr>
              <a:t>Material de </a:t>
            </a:r>
            <a:r>
              <a:rPr lang="pt-BR" sz="1200" dirty="0" smtClean="0">
                <a:solidFill>
                  <a:srgbClr val="622F28"/>
                </a:solidFill>
              </a:rPr>
              <a:t>Apoio sobre vermicompostagem:</a:t>
            </a:r>
          </a:p>
          <a:p>
            <a:pPr lvl="0">
              <a:spcBef>
                <a:spcPts val="0"/>
              </a:spcBef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Cartilha + Jogo mobile para aplicar em salas de aula.</a:t>
            </a:r>
            <a:endParaRPr sz="1200" dirty="0">
              <a:solidFill>
                <a:srgbClr val="622F28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41931" y="1797266"/>
            <a:ext cx="2811300" cy="9635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>
                <a:solidFill>
                  <a:srgbClr val="622F28"/>
                </a:solidFill>
              </a:rPr>
              <a:t>UTFPR-CT parte </a:t>
            </a:r>
            <a:r>
              <a:rPr lang="pt-BR" sz="1200" b="1" dirty="0" smtClean="0">
                <a:solidFill>
                  <a:srgbClr val="622F28"/>
                </a:solidFill>
              </a:rPr>
              <a:t>da Agenda 21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solidFill>
                  <a:srgbClr val="622F28"/>
                </a:solidFill>
              </a:rPr>
              <a:t>R</a:t>
            </a:r>
            <a:r>
              <a:rPr lang="pt-BR" sz="1200" dirty="0" smtClean="0">
                <a:solidFill>
                  <a:srgbClr val="622F28"/>
                </a:solidFill>
              </a:rPr>
              <a:t>edução </a:t>
            </a:r>
            <a:r>
              <a:rPr lang="pt-BR" sz="1200" dirty="0">
                <a:solidFill>
                  <a:srgbClr val="622F28"/>
                </a:solidFill>
              </a:rPr>
              <a:t>de envios de RSU para aterros </a:t>
            </a:r>
            <a:r>
              <a:rPr lang="pt-BR" sz="1200" dirty="0" smtClean="0">
                <a:solidFill>
                  <a:srgbClr val="622F28"/>
                </a:solidFill>
              </a:rPr>
              <a:t>sanitários</a:t>
            </a: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sz="1200" dirty="0">
              <a:solidFill>
                <a:srgbClr val="622F28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7" name="Shape 120"/>
          <p:cNvSpPr txBox="1">
            <a:spLocks/>
          </p:cNvSpPr>
          <p:nvPr/>
        </p:nvSpPr>
        <p:spPr>
          <a:xfrm>
            <a:off x="434705" y="4021395"/>
            <a:ext cx="2214600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SERIOUS GAMES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>
              <a:buFont typeface="Open Sans"/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No papel de conscientizar</a:t>
            </a:r>
            <a:endParaRPr lang="pt-BR" sz="1200" dirty="0">
              <a:solidFill>
                <a:srgbClr val="622F28"/>
              </a:solidFill>
            </a:endParaRPr>
          </a:p>
        </p:txBody>
      </p:sp>
      <p:sp>
        <p:nvSpPr>
          <p:cNvPr id="8" name="Shape 120"/>
          <p:cNvSpPr txBox="1">
            <a:spLocks/>
          </p:cNvSpPr>
          <p:nvPr/>
        </p:nvSpPr>
        <p:spPr>
          <a:xfrm>
            <a:off x="434705" y="1797266"/>
            <a:ext cx="2214600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BOLSA PELA UTFPR-CT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>
              <a:buNone/>
            </a:pPr>
            <a:r>
              <a:rPr lang="pt-BR" sz="1200" dirty="0">
                <a:solidFill>
                  <a:srgbClr val="622F28"/>
                </a:solidFill>
              </a:rPr>
              <a:t>Produção de Recursos Educacionais Abertos (REA)</a:t>
            </a:r>
          </a:p>
        </p:txBody>
      </p:sp>
      <p:sp>
        <p:nvSpPr>
          <p:cNvPr id="9" name="Shape 120"/>
          <p:cNvSpPr txBox="1">
            <a:spLocks/>
          </p:cNvSpPr>
          <p:nvPr/>
        </p:nvSpPr>
        <p:spPr>
          <a:xfrm>
            <a:off x="464550" y="2856696"/>
            <a:ext cx="2231291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APOIO DO DAQBI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 lvl="0">
              <a:buNone/>
            </a:pPr>
            <a:r>
              <a:rPr lang="pt-BR" sz="1200" dirty="0">
                <a:solidFill>
                  <a:srgbClr val="622F28"/>
                </a:solidFill>
              </a:rPr>
              <a:t>Diretório Acadêmico de Química e </a:t>
            </a:r>
            <a:r>
              <a:rPr lang="pt-BR" sz="1200" dirty="0" smtClean="0">
                <a:solidFill>
                  <a:srgbClr val="622F28"/>
                </a:solidFill>
              </a:rPr>
              <a:t>Biologia </a:t>
            </a:r>
            <a:r>
              <a:rPr lang="pt-BR" sz="1200" dirty="0">
                <a:solidFill>
                  <a:srgbClr val="622F28"/>
                </a:solidFill>
              </a:rPr>
              <a:t>da UTFPR-CT</a:t>
            </a:r>
            <a:endParaRPr lang="pt-BR" sz="1200" dirty="0">
              <a:solidFill>
                <a:srgbClr val="622F28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6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40"/>
    </mc:Choice>
    <mc:Fallback>
      <p:transition spd="slow" advTm="5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1120876" y="1220343"/>
            <a:ext cx="5761705" cy="14988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sz="3600" dirty="0" smtClean="0"/>
              <a:t>58,4% </a:t>
            </a:r>
            <a:r>
              <a:rPr lang="pt-BR" sz="2400" dirty="0" smtClean="0"/>
              <a:t>corretamente  </a:t>
            </a:r>
            <a:br>
              <a:rPr lang="pt-BR" sz="2400" dirty="0" smtClean="0"/>
            </a:br>
            <a:r>
              <a:rPr lang="pt-BR" sz="3600" dirty="0" smtClean="0"/>
              <a:t>41,6</a:t>
            </a:r>
            <a:r>
              <a:rPr lang="pt-BR" sz="3600" smtClean="0"/>
              <a:t>% </a:t>
            </a:r>
            <a:r>
              <a:rPr lang="pt-BR" sz="2400" smtClean="0"/>
              <a:t>incorretamente (lixões)</a:t>
            </a: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3200" dirty="0"/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4294967295"/>
          </p:nvPr>
        </p:nvSpPr>
        <p:spPr>
          <a:xfrm>
            <a:off x="4186430" y="4029879"/>
            <a:ext cx="4038254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is-IS" sz="1400" dirty="0" smtClean="0"/>
              <a:t>(ABRALPE, 2014)</a:t>
            </a:r>
            <a:endParaRPr lang="is-IS" sz="1400" dirty="0"/>
          </a:p>
        </p:txBody>
      </p:sp>
      <p:sp>
        <p:nvSpPr>
          <p:cNvPr id="246" name="Shape 246"/>
          <p:cNvSpPr txBox="1">
            <a:spLocks noGrp="1"/>
          </p:cNvSpPr>
          <p:nvPr>
            <p:ph type="ctrTitle"/>
          </p:nvPr>
        </p:nvSpPr>
        <p:spPr>
          <a:xfrm>
            <a:off x="1120876" y="2966476"/>
            <a:ext cx="7192297" cy="10788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pt-BR" sz="2400" dirty="0" smtClean="0"/>
              <a:t>Abrangência </a:t>
            </a:r>
            <a:r>
              <a:rPr lang="pt-BR" sz="2400" dirty="0"/>
              <a:t>da Coleta de RSU em </a:t>
            </a:r>
            <a:r>
              <a:rPr lang="pt-BR" sz="2400" dirty="0" smtClean="0"/>
              <a:t>2013: </a:t>
            </a:r>
            <a:r>
              <a:rPr lang="pt-BR" sz="3600" dirty="0"/>
              <a:t>90,68%</a:t>
            </a:r>
          </a:p>
        </p:txBody>
      </p:sp>
      <p:sp>
        <p:nvSpPr>
          <p:cNvPr id="9" name="Shape 242"/>
          <p:cNvSpPr txBox="1">
            <a:spLocks/>
          </p:cNvSpPr>
          <p:nvPr/>
        </p:nvSpPr>
        <p:spPr>
          <a:xfrm>
            <a:off x="1120875" y="684486"/>
            <a:ext cx="7192297" cy="535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/>
              <a:t>Destino final RSU</a:t>
            </a:r>
            <a:endParaRPr lang="pt-BR" sz="2400" dirty="0"/>
          </a:p>
        </p:txBody>
      </p:sp>
      <p:sp>
        <p:nvSpPr>
          <p:cNvPr id="11" name="Shape 242"/>
          <p:cNvSpPr txBox="1">
            <a:spLocks/>
          </p:cNvSpPr>
          <p:nvPr/>
        </p:nvSpPr>
        <p:spPr>
          <a:xfrm>
            <a:off x="2632933" y="2180759"/>
            <a:ext cx="2666654" cy="323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400" smtClean="0"/>
              <a:t>29,659,170 toneladas/ano</a:t>
            </a:r>
            <a:endParaRPr lang="pt-BR" sz="12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09"/>
    </mc:Choice>
    <mc:Fallback>
      <p:transition spd="slow" advTm="57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1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Fundamentação</a:t>
            </a:r>
            <a:br>
              <a:rPr lang="pt-BR" sz="2400" dirty="0"/>
            </a:br>
            <a:r>
              <a:rPr lang="pt-BR" sz="2400" dirty="0"/>
              <a:t>Teórica</a:t>
            </a:r>
            <a:endParaRPr lang="en" sz="2400" dirty="0"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-Vermitecnologia (Vermicompostagem)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</a:t>
            </a:r>
            <a:r>
              <a:rPr lang="pt-BR" b="1" i="1" dirty="0">
                <a:solidFill>
                  <a:srgbClr val="31473A"/>
                </a:solidFill>
              </a:rPr>
              <a:t>Serious Game</a:t>
            </a:r>
            <a:endParaRPr lang="en" b="1" i="1" dirty="0">
              <a:solidFill>
                <a:srgbClr val="31473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9"/>
    </mc:Choice>
    <mc:Fallback>
      <p:transition spd="slow" advTm="17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Merriweather" charset="0"/>
                <a:ea typeface="Merriweather" charset="0"/>
                <a:cs typeface="Merriweather" charset="0"/>
              </a:rPr>
              <a:t>8</a:t>
            </a:fld>
            <a:endParaRPr lang="en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255639" y="501445"/>
            <a:ext cx="5650578" cy="16815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>
                <a:solidFill>
                  <a:srgbClr val="FFA800"/>
                </a:solidFill>
              </a:rPr>
              <a:t>Vermitecnologia</a:t>
            </a:r>
            <a:endParaRPr lang="en" sz="1600" dirty="0">
              <a:solidFill>
                <a:srgbClr val="FFA8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3124" y="2281352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132" y="2319059"/>
            <a:ext cx="175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Vermitecnologia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1084" y="1674635"/>
            <a:ext cx="1848469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2259" y="1732006"/>
            <a:ext cx="199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Open Sans" charset="0"/>
                <a:ea typeface="Open Sans" charset="0"/>
                <a:cs typeface="Open Sans" charset="0"/>
              </a:rPr>
              <a:t>VERMICOMPOSTAGEM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435" y="2857809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2434" y="2896551"/>
            <a:ext cx="160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Vermifertilização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23965" y="1674635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3965" y="1712342"/>
            <a:ext cx="162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Vermicultura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23965" y="2846889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3966" y="2884596"/>
            <a:ext cx="162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Vermiponia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7731" y="1674635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7730" y="1712342"/>
            <a:ext cx="162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Vermidepuração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47731" y="2846889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263" y="2896551"/>
            <a:ext cx="171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Vermirremidiação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2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9</a:t>
            </a:fld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255639" y="1671484"/>
            <a:ext cx="5650578" cy="511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Vermitecnologia</a:t>
            </a:r>
            <a:endParaRPr lang="en" sz="2400" dirty="0">
              <a:solidFill>
                <a:srgbClr val="FFA800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4294967295"/>
          </p:nvPr>
        </p:nvSpPr>
        <p:spPr>
          <a:xfrm>
            <a:off x="1681315" y="2099596"/>
            <a:ext cx="6594475" cy="16446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Ramo da Engenharia Ambiental que contempla conceitos da ecologia, biologia, taxonomia das minhocas entre outros.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solidFill>
                  <a:srgbClr val="FFFFFF"/>
                </a:solidFill>
              </a:rPr>
              <a:t>Vermicompostagem, um dos 6 ramos da </a:t>
            </a:r>
            <a:r>
              <a:rPr lang="pt-BR" sz="1600" b="1" dirty="0" err="1">
                <a:solidFill>
                  <a:srgbClr val="FFFFFF"/>
                </a:solidFill>
              </a:rPr>
              <a:t>vermitecnologia</a:t>
            </a:r>
            <a:r>
              <a:rPr lang="pt-BR" sz="1600" b="1" dirty="0">
                <a:solidFill>
                  <a:srgbClr val="FFFFFF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b="1" dirty="0"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6"/>
    </mc:Choice>
    <mc:Fallback>
      <p:transition spd="slow" advTm="15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heme/theme1.xml><?xml version="1.0" encoding="utf-8"?>
<a:theme xmlns:a="http://schemas.openxmlformats.org/drawingml/2006/main" name="Emilia">
  <a:themeElements>
    <a:clrScheme name="Nonda Theme">
      <a:dk1>
        <a:srgbClr val="2C483B"/>
      </a:dk1>
      <a:lt1>
        <a:srgbClr val="FFFFFF"/>
      </a:lt1>
      <a:dk2>
        <a:srgbClr val="2C9B4C"/>
      </a:dk2>
      <a:lt2>
        <a:srgbClr val="CCCCCC"/>
      </a:lt2>
      <a:accent1>
        <a:srgbClr val="FDE563"/>
      </a:accent1>
      <a:accent2>
        <a:srgbClr val="FECE45"/>
      </a:accent2>
      <a:accent3>
        <a:srgbClr val="F48F18"/>
      </a:accent3>
      <a:accent4>
        <a:srgbClr val="57A7B5"/>
      </a:accent4>
      <a:accent5>
        <a:srgbClr val="EB7F86"/>
      </a:accent5>
      <a:accent6>
        <a:srgbClr val="D17D8F"/>
      </a:accent6>
      <a:hlink>
        <a:srgbClr val="3F58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ilia" id="{A3133D78-5049-4647-941D-98F19785EE44}" vid="{9368ECE5-74E9-6945-966A-31F0731FE31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1557</TotalTime>
  <Words>976</Words>
  <Application>Microsoft Macintosh PowerPoint</Application>
  <PresentationFormat>On-screen Show (16:9)</PresentationFormat>
  <Paragraphs>365</Paragraphs>
  <Slides>49</Slides>
  <Notes>49</Notes>
  <HiddenSlides>4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Merriweather</vt:lpstr>
      <vt:lpstr>Open Sans</vt:lpstr>
      <vt:lpstr>Arial</vt:lpstr>
      <vt:lpstr>Emilia</vt:lpstr>
      <vt:lpstr>Nonda: Serious Game na Educação de Resíduos Sólidos Urbanos através da Vermitecnologia</vt:lpstr>
      <vt:lpstr>Sumário</vt:lpstr>
      <vt:lpstr>Problemática</vt:lpstr>
      <vt:lpstr>+78mi toneladas de Resíduos Sólidos Urbanos (RSU) em 2013.</vt:lpstr>
      <vt:lpstr>Motivação</vt:lpstr>
      <vt:lpstr>58,4% corretamente   41,6% incorretamente (lixões) </vt:lpstr>
      <vt:lpstr>Fundamentação Teórica</vt:lpstr>
      <vt:lpstr>Vermitecnologia</vt:lpstr>
      <vt:lpstr>Vermitecnologia</vt:lpstr>
      <vt:lpstr>PowerPoint Presentation</vt:lpstr>
      <vt:lpstr>PowerPoint Presentation</vt:lpstr>
      <vt:lpstr>Serious Game</vt:lpstr>
      <vt:lpstr>Serious Game</vt:lpstr>
      <vt:lpstr>Serious Game</vt:lpstr>
      <vt:lpstr>Serious Game</vt:lpstr>
      <vt:lpstr>Serious Game</vt:lpstr>
      <vt:lpstr>Objetivo</vt:lpstr>
      <vt:lpstr>Tecnologias e Ferramentas</vt:lpstr>
      <vt:lpstr>Materiais e Métodos</vt:lpstr>
      <vt:lpstr>Scrum Solo</vt:lpstr>
      <vt:lpstr>Scrum Solo - Cronograma</vt:lpstr>
      <vt:lpstr>Scrum Solo - Cronograma</vt:lpstr>
      <vt:lpstr>MVC</vt:lpstr>
      <vt:lpstr>PowerPoint Presentation</vt:lpstr>
      <vt:lpstr>PowerPoint Presentation</vt:lpstr>
      <vt:lpstr>PowerPoint Presentation</vt:lpstr>
      <vt:lpstr>Apresentação do Jogo</vt:lpstr>
      <vt:lpstr>Informações sobre o Jogo Nonda</vt:lpstr>
      <vt:lpstr>Game Design</vt:lpstr>
      <vt:lpstr>Arte</vt:lpstr>
      <vt:lpstr>Arte</vt:lpstr>
      <vt:lpstr>Personagem</vt:lpstr>
      <vt:lpstr>Controle</vt:lpstr>
      <vt:lpstr>Predadores</vt:lpstr>
      <vt:lpstr>Predadores</vt:lpstr>
      <vt:lpstr>Predadores</vt:lpstr>
      <vt:lpstr>Itens Coletáveis</vt:lpstr>
      <vt:lpstr>Itens Coletáveis</vt:lpstr>
      <vt:lpstr>Level Design</vt:lpstr>
      <vt:lpstr>Interface HUD</vt:lpstr>
      <vt:lpstr>Storyboard</vt:lpstr>
      <vt:lpstr>Storyboard</vt:lpstr>
      <vt:lpstr>Quiz</vt:lpstr>
      <vt:lpstr>Quiz</vt:lpstr>
      <vt:lpstr>Gameplay</vt:lpstr>
      <vt:lpstr>Link para Download</vt:lpstr>
      <vt:lpstr>Projetos Similares</vt:lpstr>
      <vt:lpstr>Conclusão</vt:lpstr>
      <vt:lpstr>Muito Obrigado!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Nonda: Serious Game na Educação de Resíduos Sólidos Urbanos através da Vermitecnologia</dc:title>
  <dc:subject>Trabalho Conclusão de Curso, TCC, Slides, UTFPR, Nonda, UTFPR-CP</dc:subject>
  <dc:creator>Elias de Moraes Fernandes</dc:creator>
  <cp:keywords>Educational, Educação, Serious Games, Mobile</cp:keywords>
  <dc:description/>
  <cp:lastModifiedBy>Elias Fernandes</cp:lastModifiedBy>
  <cp:revision>138</cp:revision>
  <dcterms:modified xsi:type="dcterms:W3CDTF">2016-11-10T04:55:00Z</dcterms:modified>
  <cp:category>Educational, Educação, Serious Games, </cp:category>
</cp:coreProperties>
</file>